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8"/>
  </p:notesMasterIdLst>
  <p:sldIdLst>
    <p:sldId id="334" r:id="rId5"/>
    <p:sldId id="333" r:id="rId6"/>
    <p:sldId id="332" r:id="rId7"/>
    <p:sldId id="331" r:id="rId8"/>
    <p:sldId id="330" r:id="rId9"/>
    <p:sldId id="329" r:id="rId10"/>
    <p:sldId id="328" r:id="rId11"/>
    <p:sldId id="327" r:id="rId12"/>
    <p:sldId id="326" r:id="rId13"/>
    <p:sldId id="325" r:id="rId14"/>
    <p:sldId id="324" r:id="rId15"/>
    <p:sldId id="323" r:id="rId16"/>
    <p:sldId id="322" r:id="rId17"/>
    <p:sldId id="321" r:id="rId18"/>
    <p:sldId id="298" r:id="rId19"/>
    <p:sldId id="314" r:id="rId20"/>
    <p:sldId id="315" r:id="rId21"/>
    <p:sldId id="316" r:id="rId22"/>
    <p:sldId id="318" r:id="rId23"/>
    <p:sldId id="319" r:id="rId24"/>
    <p:sldId id="317" r:id="rId25"/>
    <p:sldId id="320" r:id="rId26"/>
    <p:sldId id="305"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BE319D-19A0-4546-B6D8-E56F47E3E224}" v="11" dt="2023-04-16T18:08:47.626"/>
    <p1510:client id="{6F5DABC9-538B-4AE9-B1C4-E3567553F8D7}" v="432" dt="2023-04-17T04:11:31.534"/>
    <p1510:client id="{E333CE6F-0D72-4ABC-AAC5-B6BC3CB30E51}" v="261" dt="2023-04-17T03:56:54.4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26"/>
    <p:restoredTop sz="75510" autoAdjust="0"/>
  </p:normalViewPr>
  <p:slideViewPr>
    <p:cSldViewPr snapToGrid="0">
      <p:cViewPr varScale="1">
        <p:scale>
          <a:sx n="94" d="100"/>
          <a:sy n="94" d="100"/>
        </p:scale>
        <p:origin x="129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oleObject" Target="https://mcmasteru365-my.sharepoint.com/personal/zhant124_mcmaster_ca/Documents/Documents/Workspace/Courses/CAS747/PC-GNN-main/Tuning.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mcmasteru365-my.sharepoint.com/personal/zhant124_mcmaster_ca/Documents/Documents/Workspace/Courses/CAS747/PC-GNN-main/Tuning.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t>Yelp</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Sheet1!$A$20</c:f>
              <c:strCache>
                <c:ptCount val="1"/>
                <c:pt idx="0">
                  <c:v>In Paper</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multiLvlStrRef>
              <c:f>Sheet1!$B$18:$D$19</c:f>
              <c:multiLvlStrCache>
                <c:ptCount val="3"/>
                <c:lvl>
                  <c:pt idx="0">
                    <c:v>AUC</c:v>
                  </c:pt>
                  <c:pt idx="1">
                    <c:v>F1macro</c:v>
                  </c:pt>
                  <c:pt idx="2">
                    <c:v>Gmean</c:v>
                  </c:pt>
                </c:lvl>
                <c:lvl>
                  <c:pt idx="0">
                    <c:v>Metrics</c:v>
                  </c:pt>
                </c:lvl>
              </c:multiLvlStrCache>
            </c:multiLvlStrRef>
          </c:cat>
          <c:val>
            <c:numRef>
              <c:f>Sheet1!$B$20:$D$20</c:f>
              <c:numCache>
                <c:formatCode>General</c:formatCode>
                <c:ptCount val="3"/>
                <c:pt idx="0">
                  <c:v>79.87</c:v>
                </c:pt>
                <c:pt idx="1">
                  <c:v>63</c:v>
                </c:pt>
                <c:pt idx="2">
                  <c:v>71.599999999999994</c:v>
                </c:pt>
              </c:numCache>
            </c:numRef>
          </c:val>
          <c:extLst>
            <c:ext xmlns:c16="http://schemas.microsoft.com/office/drawing/2014/chart" uri="{C3380CC4-5D6E-409C-BE32-E72D297353CC}">
              <c16:uniqueId val="{00000000-B69D-494D-AAC7-D668A2F94311}"/>
            </c:ext>
          </c:extLst>
        </c:ser>
        <c:ser>
          <c:idx val="1"/>
          <c:order val="1"/>
          <c:tx>
            <c:strRef>
              <c:f>Sheet1!$A$21</c:f>
              <c:strCache>
                <c:ptCount val="1"/>
                <c:pt idx="0">
                  <c:v>Ours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multiLvlStrRef>
              <c:f>Sheet1!$B$18:$D$19</c:f>
              <c:multiLvlStrCache>
                <c:ptCount val="3"/>
                <c:lvl>
                  <c:pt idx="0">
                    <c:v>AUC</c:v>
                  </c:pt>
                  <c:pt idx="1">
                    <c:v>F1macro</c:v>
                  </c:pt>
                  <c:pt idx="2">
                    <c:v>Gmean</c:v>
                  </c:pt>
                </c:lvl>
                <c:lvl>
                  <c:pt idx="0">
                    <c:v>Metrics</c:v>
                  </c:pt>
                </c:lvl>
              </c:multiLvlStrCache>
            </c:multiLvlStrRef>
          </c:cat>
          <c:val>
            <c:numRef>
              <c:f>Sheet1!$B$21:$D$21</c:f>
              <c:numCache>
                <c:formatCode>General</c:formatCode>
                <c:ptCount val="3"/>
                <c:pt idx="0">
                  <c:v>83.58</c:v>
                </c:pt>
                <c:pt idx="1">
                  <c:v>66.06</c:v>
                </c:pt>
                <c:pt idx="2">
                  <c:v>75.55</c:v>
                </c:pt>
              </c:numCache>
            </c:numRef>
          </c:val>
          <c:extLst>
            <c:ext xmlns:c16="http://schemas.microsoft.com/office/drawing/2014/chart" uri="{C3380CC4-5D6E-409C-BE32-E72D297353CC}">
              <c16:uniqueId val="{00000001-B69D-494D-AAC7-D668A2F94311}"/>
            </c:ext>
          </c:extLst>
        </c:ser>
        <c:dLbls>
          <c:dLblPos val="outEnd"/>
          <c:showLegendKey val="0"/>
          <c:showVal val="1"/>
          <c:showCatName val="0"/>
          <c:showSerName val="0"/>
          <c:showPercent val="0"/>
          <c:showBubbleSize val="0"/>
        </c:dLbls>
        <c:gapWidth val="444"/>
        <c:overlap val="-90"/>
        <c:axId val="1690037520"/>
        <c:axId val="1690037040"/>
      </c:barChart>
      <c:catAx>
        <c:axId val="169003752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1690037040"/>
        <c:crosses val="autoZero"/>
        <c:auto val="1"/>
        <c:lblAlgn val="ctr"/>
        <c:lblOffset val="100"/>
        <c:noMultiLvlLbl val="0"/>
      </c:catAx>
      <c:valAx>
        <c:axId val="1690037040"/>
        <c:scaling>
          <c:orientation val="minMax"/>
        </c:scaling>
        <c:delete val="1"/>
        <c:axPos val="l"/>
        <c:numFmt formatCode="General" sourceLinked="1"/>
        <c:majorTickMark val="none"/>
        <c:minorTickMark val="none"/>
        <c:tickLblPos val="nextTo"/>
        <c:crossAx val="169003752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t>Amazon</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Sheet1!$A$26</c:f>
              <c:strCache>
                <c:ptCount val="1"/>
                <c:pt idx="0">
                  <c:v>In Paper</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multiLvlStrRef>
              <c:f>Sheet1!$B$24:$D$25</c:f>
              <c:multiLvlStrCache>
                <c:ptCount val="3"/>
                <c:lvl>
                  <c:pt idx="0">
                    <c:v>AUC</c:v>
                  </c:pt>
                  <c:pt idx="1">
                    <c:v>F1macro</c:v>
                  </c:pt>
                  <c:pt idx="2">
                    <c:v>Gmean</c:v>
                  </c:pt>
                </c:lvl>
                <c:lvl>
                  <c:pt idx="0">
                    <c:v>Metrics</c:v>
                  </c:pt>
                </c:lvl>
              </c:multiLvlStrCache>
            </c:multiLvlStrRef>
          </c:cat>
          <c:val>
            <c:numRef>
              <c:f>Sheet1!$B$26:$D$26</c:f>
              <c:numCache>
                <c:formatCode>General</c:formatCode>
                <c:ptCount val="3"/>
                <c:pt idx="0">
                  <c:v>95.86</c:v>
                </c:pt>
                <c:pt idx="1">
                  <c:v>89.56</c:v>
                </c:pt>
                <c:pt idx="2">
                  <c:v>90.3</c:v>
                </c:pt>
              </c:numCache>
            </c:numRef>
          </c:val>
          <c:extLst>
            <c:ext xmlns:c16="http://schemas.microsoft.com/office/drawing/2014/chart" uri="{C3380CC4-5D6E-409C-BE32-E72D297353CC}">
              <c16:uniqueId val="{00000000-F85A-425F-A860-E51A563F8841}"/>
            </c:ext>
          </c:extLst>
        </c:ser>
        <c:ser>
          <c:idx val="1"/>
          <c:order val="1"/>
          <c:tx>
            <c:strRef>
              <c:f>Sheet1!$A$27</c:f>
              <c:strCache>
                <c:ptCount val="1"/>
                <c:pt idx="0">
                  <c:v>Ours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multiLvlStrRef>
              <c:f>Sheet1!$B$24:$D$25</c:f>
              <c:multiLvlStrCache>
                <c:ptCount val="3"/>
                <c:lvl>
                  <c:pt idx="0">
                    <c:v>AUC</c:v>
                  </c:pt>
                  <c:pt idx="1">
                    <c:v>F1macro</c:v>
                  </c:pt>
                  <c:pt idx="2">
                    <c:v>Gmean</c:v>
                  </c:pt>
                </c:lvl>
                <c:lvl>
                  <c:pt idx="0">
                    <c:v>Metrics</c:v>
                  </c:pt>
                </c:lvl>
              </c:multiLvlStrCache>
            </c:multiLvlStrRef>
          </c:cat>
          <c:val>
            <c:numRef>
              <c:f>Sheet1!$B$27:$D$27</c:f>
              <c:numCache>
                <c:formatCode>General</c:formatCode>
                <c:ptCount val="3"/>
                <c:pt idx="0">
                  <c:v>97.18</c:v>
                </c:pt>
                <c:pt idx="1">
                  <c:v>87.75</c:v>
                </c:pt>
                <c:pt idx="2">
                  <c:v>90.94</c:v>
                </c:pt>
              </c:numCache>
            </c:numRef>
          </c:val>
          <c:extLst>
            <c:ext xmlns:c16="http://schemas.microsoft.com/office/drawing/2014/chart" uri="{C3380CC4-5D6E-409C-BE32-E72D297353CC}">
              <c16:uniqueId val="{00000001-F85A-425F-A860-E51A563F8841}"/>
            </c:ext>
          </c:extLst>
        </c:ser>
        <c:dLbls>
          <c:dLblPos val="outEnd"/>
          <c:showLegendKey val="0"/>
          <c:showVal val="1"/>
          <c:showCatName val="0"/>
          <c:showSerName val="0"/>
          <c:showPercent val="0"/>
          <c:showBubbleSize val="0"/>
        </c:dLbls>
        <c:gapWidth val="444"/>
        <c:overlap val="-90"/>
        <c:axId val="97065488"/>
        <c:axId val="97065008"/>
      </c:barChart>
      <c:catAx>
        <c:axId val="9706548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97065008"/>
        <c:crosses val="autoZero"/>
        <c:auto val="1"/>
        <c:lblAlgn val="ctr"/>
        <c:lblOffset val="100"/>
        <c:noMultiLvlLbl val="0"/>
      </c:catAx>
      <c:valAx>
        <c:axId val="97065008"/>
        <c:scaling>
          <c:orientation val="minMax"/>
        </c:scaling>
        <c:delete val="1"/>
        <c:axPos val="l"/>
        <c:numFmt formatCode="General" sourceLinked="1"/>
        <c:majorTickMark val="none"/>
        <c:minorTickMark val="none"/>
        <c:tickLblPos val="nextTo"/>
        <c:crossAx val="970654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FC8B24-3775-BE4A-8960-22D0ADEC2848}" type="datetimeFigureOut">
              <a:rPr lang="en-US" smtClean="0"/>
              <a:t>4/17/23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E7EFB9-081A-4E4E-8836-5967DBC5F516}" type="slidenum">
              <a:rPr lang="en-US" smtClean="0"/>
              <a:t>‹#›</a:t>
            </a:fld>
            <a:endParaRPr lang="en-US"/>
          </a:p>
        </p:txBody>
      </p:sp>
    </p:spTree>
    <p:extLst>
      <p:ext uri="{BB962C8B-B14F-4D97-AF65-F5344CB8AC3E}">
        <p14:creationId xmlns:p14="http://schemas.microsoft.com/office/powerpoint/2010/main" val="895989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Target: get this presentation as understandable as possible.</a:t>
            </a:r>
          </a:p>
        </p:txBody>
      </p:sp>
      <p:sp>
        <p:nvSpPr>
          <p:cNvPr id="4" name="Slide Number Placeholder 3"/>
          <p:cNvSpPr>
            <a:spLocks noGrp="1"/>
          </p:cNvSpPr>
          <p:nvPr>
            <p:ph type="sldNum" sz="quarter" idx="5"/>
          </p:nvPr>
        </p:nvSpPr>
        <p:spPr/>
        <p:txBody>
          <a:bodyPr/>
          <a:lstStyle/>
          <a:p>
            <a:fld id="{EEE7EFB9-081A-4E4E-8836-5967DBC5F516}" type="slidenum">
              <a:rPr lang="en-US" smtClean="0"/>
              <a:t>1</a:t>
            </a:fld>
            <a:endParaRPr lang="en-US"/>
          </a:p>
        </p:txBody>
      </p:sp>
    </p:spTree>
    <p:extLst>
      <p:ext uri="{BB962C8B-B14F-4D97-AF65-F5344CB8AC3E}">
        <p14:creationId xmlns:p14="http://schemas.microsoft.com/office/powerpoint/2010/main" val="1738164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CA" sz="1800" dirty="0">
                <a:effectLst/>
                <a:latin typeface="Roboto" panose="02000000000000000000" pitchFamily="2" charset="0"/>
                <a:ea typeface="Times New Roman" panose="02020603050405020304" pitchFamily="18" charset="0"/>
                <a:cs typeface="Times New Roman" panose="02020603050405020304" pitchFamily="18" charset="0"/>
              </a:rPr>
              <a:t>My first difficulty is the confusions on the author’s implementation of this equation as there are two discrepancies. The red one is that as per the function, sampling probability shall</a:t>
            </a:r>
            <a:r>
              <a:rPr lang="en-CA" sz="1800" strike="noStrike" baseline="0" dirty="0">
                <a:effectLst/>
                <a:latin typeface="Roboto" panose="02000000000000000000" pitchFamily="2" charset="0"/>
                <a:ea typeface="Times New Roman" panose="02020603050405020304" pitchFamily="18" charset="0"/>
                <a:cs typeface="Times New Roman" panose="02020603050405020304" pitchFamily="18" charset="0"/>
              </a:rPr>
              <a:t> be squarely proportional to its degree so more attention can be paid to those important nodes in the graph. As we can see original one is set as linearly proportional.  The second discrepancy lies on the implementation on the label frequency. What the paper said it to set 3 label frequency for minority and 6 for majority. What the author implemented is to set 3 for minority and 9 for majority. Don’t why so we set it to 6 and did some experiments. </a:t>
            </a:r>
          </a:p>
          <a:p>
            <a:endParaRPr lang="en-CA" dirty="0">
              <a:effectLst/>
              <a:latin typeface="Helvetica" pitchFamily="2" charset="0"/>
            </a:endParaRPr>
          </a:p>
        </p:txBody>
      </p:sp>
      <p:sp>
        <p:nvSpPr>
          <p:cNvPr id="4" name="Slide Number Placeholder 3"/>
          <p:cNvSpPr>
            <a:spLocks noGrp="1"/>
          </p:cNvSpPr>
          <p:nvPr>
            <p:ph type="sldNum" sz="quarter" idx="5"/>
          </p:nvPr>
        </p:nvSpPr>
        <p:spPr/>
        <p:txBody>
          <a:bodyPr/>
          <a:lstStyle/>
          <a:p>
            <a:fld id="{EEE7EFB9-081A-4E4E-8836-5967DBC5F516}" type="slidenum">
              <a:rPr lang="en-US" smtClean="0"/>
              <a:t>10</a:t>
            </a:fld>
            <a:endParaRPr lang="en-US"/>
          </a:p>
        </p:txBody>
      </p:sp>
    </p:spTree>
    <p:extLst>
      <p:ext uri="{BB962C8B-B14F-4D97-AF65-F5344CB8AC3E}">
        <p14:creationId xmlns:p14="http://schemas.microsoft.com/office/powerpoint/2010/main" val="5167952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CA" sz="1800" dirty="0">
                <a:effectLst/>
                <a:latin typeface="Roboto" panose="02000000000000000000" pitchFamily="2" charset="0"/>
                <a:ea typeface="Times New Roman" panose="02020603050405020304" pitchFamily="18" charset="0"/>
                <a:cs typeface="Times New Roman" panose="02020603050405020304" pitchFamily="18" charset="0"/>
              </a:rPr>
              <a:t>Here is the summary of the experiment results. We used the re-run results as the baseline as for unknow reason, published results are not as good as our re-run results. </a:t>
            </a:r>
          </a:p>
          <a:p>
            <a:pPr marL="0" marR="0" lvl="0" indent="0" algn="just" defTabSz="914400" rtl="0" eaLnBrk="1" fontAlgn="auto" latinLnBrk="0" hangingPunct="1">
              <a:lnSpc>
                <a:spcPct val="100000"/>
              </a:lnSpc>
              <a:spcBef>
                <a:spcPts val="0"/>
              </a:spcBef>
              <a:spcAft>
                <a:spcPts val="0"/>
              </a:spcAft>
              <a:buClrTx/>
              <a:buSzTx/>
              <a:buFontTx/>
              <a:buNone/>
              <a:tabLst/>
              <a:defRPr/>
            </a:pPr>
            <a:r>
              <a:rPr lang="en-CA" sz="1800" dirty="0">
                <a:effectLst/>
                <a:latin typeface="Roboto" panose="02000000000000000000" pitchFamily="2" charset="0"/>
                <a:ea typeface="Times New Roman" panose="02020603050405020304" pitchFamily="18" charset="0"/>
                <a:cs typeface="Times New Roman" panose="02020603050405020304" pitchFamily="18" charset="0"/>
              </a:rPr>
              <a:t>Then, with it set to squarely proportional to degree, we see AUC drops for both datasets. </a:t>
            </a:r>
          </a:p>
          <a:p>
            <a:pPr marL="0" marR="0" lvl="0" indent="0" algn="just" defTabSz="914400" rtl="0" eaLnBrk="1" fontAlgn="auto" latinLnBrk="0" hangingPunct="1">
              <a:lnSpc>
                <a:spcPct val="100000"/>
              </a:lnSpc>
              <a:spcBef>
                <a:spcPts val="0"/>
              </a:spcBef>
              <a:spcAft>
                <a:spcPts val="0"/>
              </a:spcAft>
              <a:buClrTx/>
              <a:buSzTx/>
              <a:buFontTx/>
              <a:buNone/>
              <a:tabLst/>
              <a:defRPr/>
            </a:pPr>
            <a:r>
              <a:rPr lang="en-CA" sz="1800" dirty="0">
                <a:effectLst/>
                <a:latin typeface="Roboto" panose="02000000000000000000" pitchFamily="2" charset="0"/>
                <a:ea typeface="Times New Roman" panose="02020603050405020304" pitchFamily="18" charset="0"/>
                <a:cs typeface="Times New Roman" panose="02020603050405020304" pitchFamily="18" charset="0"/>
              </a:rPr>
              <a:t>With our implementation of label frequency, AUC improves on </a:t>
            </a:r>
            <a:r>
              <a:rPr lang="en-CA" sz="1800" dirty="0" err="1">
                <a:effectLst/>
                <a:latin typeface="Roboto" panose="02000000000000000000" pitchFamily="2" charset="0"/>
                <a:ea typeface="Times New Roman" panose="02020603050405020304" pitchFamily="18" charset="0"/>
                <a:cs typeface="Times New Roman" panose="02020603050405020304" pitchFamily="18" charset="0"/>
              </a:rPr>
              <a:t>Yelpchi</a:t>
            </a:r>
            <a:r>
              <a:rPr lang="en-CA" sz="1800" dirty="0">
                <a:effectLst/>
                <a:latin typeface="Roboto" panose="02000000000000000000" pitchFamily="2" charset="0"/>
                <a:ea typeface="Times New Roman" panose="02020603050405020304" pitchFamily="18" charset="0"/>
                <a:cs typeface="Times New Roman" panose="02020603050405020304" pitchFamily="18" charset="0"/>
              </a:rPr>
              <a:t>. </a:t>
            </a:r>
          </a:p>
          <a:p>
            <a:pPr marL="0" marR="0" lvl="0" indent="0" algn="just" defTabSz="914400" rtl="0" eaLnBrk="1" fontAlgn="auto" latinLnBrk="0" hangingPunct="1">
              <a:lnSpc>
                <a:spcPct val="100000"/>
              </a:lnSpc>
              <a:spcBef>
                <a:spcPts val="0"/>
              </a:spcBef>
              <a:spcAft>
                <a:spcPts val="0"/>
              </a:spcAft>
              <a:buClrTx/>
              <a:buSzTx/>
              <a:buFontTx/>
              <a:buNone/>
              <a:tabLst/>
              <a:defRPr/>
            </a:pPr>
            <a:r>
              <a:rPr lang="en-CA" sz="1800" dirty="0">
                <a:effectLst/>
                <a:latin typeface="Roboto" panose="02000000000000000000" pitchFamily="2" charset="0"/>
                <a:ea typeface="Times New Roman" panose="02020603050405020304" pitchFamily="18" charset="0"/>
                <a:cs typeface="Times New Roman" panose="02020603050405020304" pitchFamily="18" charset="0"/>
              </a:rPr>
              <a:t>We keep the new label frequency implementation, optimized the power to the degree, and we achieved 1.67% improvement to the baseline on </a:t>
            </a:r>
            <a:r>
              <a:rPr lang="en-CA" sz="1800" dirty="0" err="1">
                <a:effectLst/>
                <a:latin typeface="Roboto" panose="02000000000000000000" pitchFamily="2" charset="0"/>
                <a:ea typeface="Times New Roman" panose="02020603050405020304" pitchFamily="18" charset="0"/>
                <a:cs typeface="Times New Roman" panose="02020603050405020304" pitchFamily="18" charset="0"/>
              </a:rPr>
              <a:t>Yelpchi</a:t>
            </a:r>
            <a:r>
              <a:rPr lang="en-CA" sz="1800" dirty="0">
                <a:effectLst/>
                <a:latin typeface="Roboto" panose="02000000000000000000" pitchFamily="2" charset="0"/>
                <a:ea typeface="Times New Roman" panose="02020603050405020304" pitchFamily="18" charset="0"/>
                <a:cs typeface="Times New Roman" panose="02020603050405020304" pitchFamily="18" charset="0"/>
              </a:rPr>
              <a:t>. However There is not that much improvement on Amazon dataset. </a:t>
            </a:r>
          </a:p>
        </p:txBody>
      </p:sp>
      <p:sp>
        <p:nvSpPr>
          <p:cNvPr id="4" name="Slide Number Placeholder 3"/>
          <p:cNvSpPr>
            <a:spLocks noGrp="1"/>
          </p:cNvSpPr>
          <p:nvPr>
            <p:ph type="sldNum" sz="quarter" idx="5"/>
          </p:nvPr>
        </p:nvSpPr>
        <p:spPr/>
        <p:txBody>
          <a:bodyPr/>
          <a:lstStyle/>
          <a:p>
            <a:fld id="{EEE7EFB9-081A-4E4E-8836-5967DBC5F516}" type="slidenum">
              <a:rPr lang="en-US" smtClean="0"/>
              <a:t>11</a:t>
            </a:fld>
            <a:endParaRPr lang="en-US"/>
          </a:p>
        </p:txBody>
      </p:sp>
    </p:spTree>
    <p:extLst>
      <p:ext uri="{BB962C8B-B14F-4D97-AF65-F5344CB8AC3E}">
        <p14:creationId xmlns:p14="http://schemas.microsoft.com/office/powerpoint/2010/main" val="3811918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Roboto" panose="02000000000000000000" pitchFamily="2" charset="0"/>
                <a:ea typeface="Times New Roman" panose="02020603050405020304" pitchFamily="18" charset="0"/>
                <a:cs typeface="Times New Roman" panose="02020603050405020304" pitchFamily="18" charset="0"/>
              </a:rPr>
              <a:t>The second difficulty is to understand how u was oversampled from author’s code implementation for minority node V. All the neighbors to the center node from this code implementation are 1-hop neighbors as it is how the data was pre-processed and there are no multi-hop operations in the code.  Later we realized that what pick step returned is a label balanced node set, rather than a label balanced graph so in the choose step, it simply appends those oversampled nodes to form the edges. </a:t>
            </a:r>
          </a:p>
        </p:txBody>
      </p:sp>
      <p:sp>
        <p:nvSpPr>
          <p:cNvPr id="4" name="Slide Number Placeholder 3"/>
          <p:cNvSpPr>
            <a:spLocks noGrp="1"/>
          </p:cNvSpPr>
          <p:nvPr>
            <p:ph type="sldNum" sz="quarter" idx="5"/>
          </p:nvPr>
        </p:nvSpPr>
        <p:spPr/>
        <p:txBody>
          <a:bodyPr/>
          <a:lstStyle/>
          <a:p>
            <a:fld id="{EEE7EFB9-081A-4E4E-8836-5967DBC5F516}" type="slidenum">
              <a:rPr lang="en-US" smtClean="0"/>
              <a:t>12</a:t>
            </a:fld>
            <a:endParaRPr lang="en-US"/>
          </a:p>
        </p:txBody>
      </p:sp>
    </p:spTree>
    <p:extLst>
      <p:ext uri="{BB962C8B-B14F-4D97-AF65-F5344CB8AC3E}">
        <p14:creationId xmlns:p14="http://schemas.microsoft.com/office/powerpoint/2010/main" val="6000376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CA" sz="1800" dirty="0">
                <a:effectLst/>
                <a:latin typeface="Roboto" panose="02000000000000000000" pitchFamily="2" charset="0"/>
                <a:ea typeface="Times New Roman" panose="02020603050405020304" pitchFamily="18" charset="0"/>
                <a:cs typeface="Times New Roman" panose="02020603050405020304" pitchFamily="18" charset="0"/>
              </a:rPr>
              <a:t>So there is misleading info from paper’s figure 2. Firstly, the number of nodes after pick step is twice as the total number of the minority class from the input. In this case, there shall be 4 nodes in total. Secondly, it is a set of label balanced nodes that is formed, rather than a label balanced graph.  The graph construction is only happened in choose step. </a:t>
            </a:r>
          </a:p>
        </p:txBody>
      </p:sp>
      <p:sp>
        <p:nvSpPr>
          <p:cNvPr id="4" name="Slide Number Placeholder 3"/>
          <p:cNvSpPr>
            <a:spLocks noGrp="1"/>
          </p:cNvSpPr>
          <p:nvPr>
            <p:ph type="sldNum" sz="quarter" idx="5"/>
          </p:nvPr>
        </p:nvSpPr>
        <p:spPr/>
        <p:txBody>
          <a:bodyPr/>
          <a:lstStyle/>
          <a:p>
            <a:fld id="{EEE7EFB9-081A-4E4E-8836-5967DBC5F516}" type="slidenum">
              <a:rPr lang="en-US" smtClean="0"/>
              <a:t>13</a:t>
            </a:fld>
            <a:endParaRPr lang="en-US"/>
          </a:p>
        </p:txBody>
      </p:sp>
    </p:spTree>
    <p:extLst>
      <p:ext uri="{BB962C8B-B14F-4D97-AF65-F5344CB8AC3E}">
        <p14:creationId xmlns:p14="http://schemas.microsoft.com/office/powerpoint/2010/main" val="1324405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effectLst/>
                <a:latin typeface="Helvetica" pitchFamily="2" charset="0"/>
              </a:rPr>
              <a:t>The third confusion is why using CPU, the processing speed is faster than that using GPU? As we can see, it is almost twice faster.  </a:t>
            </a:r>
          </a:p>
        </p:txBody>
      </p:sp>
      <p:sp>
        <p:nvSpPr>
          <p:cNvPr id="4" name="Slide Number Placeholder 3"/>
          <p:cNvSpPr>
            <a:spLocks noGrp="1"/>
          </p:cNvSpPr>
          <p:nvPr>
            <p:ph type="sldNum" sz="quarter" idx="5"/>
          </p:nvPr>
        </p:nvSpPr>
        <p:spPr/>
        <p:txBody>
          <a:bodyPr/>
          <a:lstStyle/>
          <a:p>
            <a:fld id="{EEE7EFB9-081A-4E4E-8836-5967DBC5F516}" type="slidenum">
              <a:rPr lang="en-US" smtClean="0"/>
              <a:t>14</a:t>
            </a:fld>
            <a:endParaRPr lang="en-US"/>
          </a:p>
        </p:txBody>
      </p:sp>
    </p:spTree>
    <p:extLst>
      <p:ext uri="{BB962C8B-B14F-4D97-AF65-F5344CB8AC3E}">
        <p14:creationId xmlns:p14="http://schemas.microsoft.com/office/powerpoint/2010/main" val="2940991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a:effectLst/>
                <a:latin typeface="Roboto" panose="02000000000000000000" pitchFamily="2" charset="0"/>
                <a:ea typeface="Times New Roman" panose="02020603050405020304" pitchFamily="18" charset="0"/>
                <a:cs typeface="Times New Roman" panose="02020603050405020304" pitchFamily="18" charset="0"/>
              </a:rPr>
              <a:t>Let me </a:t>
            </a:r>
            <a:r>
              <a:rPr lang="en-US" sz="1800">
                <a:effectLst/>
                <a:latin typeface="Roboto" panose="02000000000000000000" pitchFamily="2" charset="0"/>
                <a:ea typeface="Times New Roman" panose="02020603050405020304" pitchFamily="18" charset="0"/>
                <a:cs typeface="Times New Roman" panose="02020603050405020304" pitchFamily="18" charset="0"/>
              </a:rPr>
              <a:t>introduce our understanding of the code implementation of the rest part and our improvements and results.</a:t>
            </a:r>
            <a:endParaRPr lang="en-CA" sz="1800">
              <a:effectLst/>
              <a:latin typeface="Roboto" panose="02000000000000000000" pitchFamily="2"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a:effectLst/>
                <a:latin typeface="Roboto" panose="02000000000000000000" pitchFamily="2" charset="0"/>
                <a:ea typeface="Times New Roman" panose="02020603050405020304" pitchFamily="18" charset="0"/>
                <a:cs typeface="Times New Roman" panose="02020603050405020304" pitchFamily="18" charset="0"/>
              </a:rPr>
              <a:t>As for the </a:t>
            </a:r>
            <a:r>
              <a:rPr lang="en-US" sz="1800">
                <a:effectLst/>
                <a:latin typeface="Roboto" panose="02000000000000000000" pitchFamily="2" charset="0"/>
                <a:ea typeface="Times New Roman" panose="02020603050405020304" pitchFamily="18" charset="0"/>
                <a:cs typeface="Times New Roman" panose="02020603050405020304" pitchFamily="18" charset="0"/>
              </a:rPr>
              <a:t>aggregation process, there are two steps involved. Firstly it’s aggregating the choose nodes of each center node for each relationship. Secondly, aggregate the feature embeddings from each of the relations and combine them to finalize the aggregation.</a:t>
            </a:r>
            <a:endParaRPr lang="en-CA" sz="180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EE7EFB9-081A-4E4E-8836-5967DBC5F516}" type="slidenum">
              <a:rPr lang="en-US" smtClean="0"/>
              <a:t>15</a:t>
            </a:fld>
            <a:endParaRPr lang="en-US"/>
          </a:p>
        </p:txBody>
      </p:sp>
    </p:spTree>
    <p:extLst>
      <p:ext uri="{BB962C8B-B14F-4D97-AF65-F5344CB8AC3E}">
        <p14:creationId xmlns:p14="http://schemas.microsoft.com/office/powerpoint/2010/main" val="18738278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DengXian" panose="02010600030101010101" pitchFamily="2" charset="-122"/>
                <a:cs typeface="Times New Roman" panose="02020603050405020304" pitchFamily="18" charset="0"/>
              </a:rPr>
              <a:t>For the aggregation within a relationship, it’s implemented using mean aggregation. The code used a mask to calculate the weight for each selected neighbor.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DengXian" panose="02010600030101010101" pitchFamily="2" charset="-122"/>
                <a:cs typeface="Times New Roman" panose="02020603050405020304" pitchFamily="18" charset="0"/>
              </a:rPr>
              <a:t>It works as follows: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0"/>
              <a:t>-      Collect </a:t>
            </a:r>
            <a:r>
              <a:rPr lang="en-CA" sz="2800">
                <a:effectLst/>
                <a:latin typeface="Calibri" panose="020F0502020204030204" pitchFamily="34" charset="0"/>
                <a:ea typeface="DengXian" panose="02010600030101010101" pitchFamily="2" charset="-122"/>
                <a:cs typeface="Times New Roman" panose="02020603050405020304" pitchFamily="18" charset="0"/>
              </a:rPr>
              <a:t>all the nodes and their selected </a:t>
            </a:r>
            <a:r>
              <a:rPr lang="en-US" sz="2800">
                <a:effectLst/>
                <a:latin typeface="Calibri" panose="020F0502020204030204" pitchFamily="34" charset="0"/>
                <a:ea typeface="DengXian" panose="02010600030101010101" pitchFamily="2" charset="-122"/>
                <a:cs typeface="Times New Roman" panose="02020603050405020304" pitchFamily="18" charset="0"/>
              </a:rPr>
              <a:t>neighbors to indices lists</a:t>
            </a:r>
            <a:endParaRPr lang="en-US" sz="2800">
              <a:latin typeface="Calibri" panose="020F0502020204030204" pitchFamily="34" charset="0"/>
              <a:ea typeface="DengXian" panose="02010600030101010101" pitchFamily="2" charset="-122"/>
              <a:cs typeface="Times New Roman" panose="02020603050405020304" pitchFamily="18" charset="0"/>
            </a:endParaRPr>
          </a:p>
          <a:p>
            <a:pPr marL="285750" indent="-285750">
              <a:buFontTx/>
              <a:buChar char="-"/>
            </a:pPr>
            <a:r>
              <a:rPr lang="en-US" sz="2800">
                <a:latin typeface="Calibri" panose="020F0502020204030204" pitchFamily="34" charset="0"/>
                <a:ea typeface="DengXian" panose="02010600030101010101" pitchFamily="2" charset="-122"/>
                <a:cs typeface="Times New Roman" panose="02020603050405020304" pitchFamily="18" charset="0"/>
              </a:rPr>
              <a:t>Mark the adjacency with 1’s in the mask matrix</a:t>
            </a:r>
          </a:p>
          <a:p>
            <a:pPr marL="285750" indent="-285750">
              <a:buFontTx/>
              <a:buChar char="-"/>
            </a:pPr>
            <a:r>
              <a:rPr lang="en-US" sz="2800">
                <a:latin typeface="Calibri" panose="020F0502020204030204" pitchFamily="34" charset="0"/>
                <a:ea typeface="DengXian" panose="02010600030101010101" pitchFamily="2" charset="-122"/>
                <a:cs typeface="Times New Roman" panose="02020603050405020304" pitchFamily="18" charset="0"/>
              </a:rPr>
              <a:t>Count the number of neighbors and divide 1’s with the numbers</a:t>
            </a:r>
          </a:p>
          <a:p>
            <a:pPr marL="285750" indent="-285750">
              <a:buFontTx/>
              <a:buChar char="-"/>
            </a:pPr>
            <a:r>
              <a:rPr lang="en-US" sz="2800">
                <a:latin typeface="Calibri" panose="020F0502020204030204" pitchFamily="34" charset="0"/>
                <a:ea typeface="DengXian" panose="02010600030101010101" pitchFamily="2" charset="-122"/>
                <a:cs typeface="Times New Roman" panose="02020603050405020304" pitchFamily="18" charset="0"/>
              </a:rPr>
              <a:t>Multiply the mask with the embeddings of the neighbors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EE7EFB9-081A-4E4E-8836-5967DBC5F516}" type="slidenum">
              <a:rPr lang="en-US" smtClean="0"/>
              <a:t>16</a:t>
            </a:fld>
            <a:endParaRPr lang="en-US"/>
          </a:p>
        </p:txBody>
      </p:sp>
    </p:spTree>
    <p:extLst>
      <p:ext uri="{BB962C8B-B14F-4D97-AF65-F5344CB8AC3E}">
        <p14:creationId xmlns:p14="http://schemas.microsoft.com/office/powerpoint/2010/main" val="25088261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a:effectLst/>
                <a:latin typeface="Calibri" panose="020F0502020204030204" pitchFamily="34" charset="0"/>
                <a:ea typeface="DengXian" panose="02010600030101010101" pitchFamily="2" charset="-122"/>
                <a:cs typeface="Times New Roman" panose="02020603050405020304" pitchFamily="18" charset="0"/>
              </a:rPr>
              <a:t>The code used a weighted matrix to </a:t>
            </a:r>
            <a:r>
              <a:rPr lang="en-US" sz="1800">
                <a:effectLst/>
                <a:latin typeface="Calibri" panose="020F0502020204030204" pitchFamily="34" charset="0"/>
                <a:ea typeface="DengXian" panose="02010600030101010101" pitchFamily="2" charset="-122"/>
                <a:cs typeface="Times New Roman" panose="02020603050405020304" pitchFamily="18" charset="0"/>
              </a:rPr>
              <a:t>combine the aggregated embeddings to the previous embeddings, which is a common practice. We have tried to substitute the weight matrix with MLP layers, and results will be presented later.</a:t>
            </a:r>
            <a:endParaRPr lang="en-CA" sz="180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EE7EFB9-081A-4E4E-8836-5967DBC5F516}" type="slidenum">
              <a:rPr lang="en-US" smtClean="0"/>
              <a:t>17</a:t>
            </a:fld>
            <a:endParaRPr lang="en-US"/>
          </a:p>
        </p:txBody>
      </p:sp>
    </p:spTree>
    <p:extLst>
      <p:ext uri="{BB962C8B-B14F-4D97-AF65-F5344CB8AC3E}">
        <p14:creationId xmlns:p14="http://schemas.microsoft.com/office/powerpoint/2010/main" val="19185888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a:effectLst/>
                <a:latin typeface="Calibri" panose="020F0502020204030204" pitchFamily="34" charset="0"/>
                <a:ea typeface="DengXian" panose="02010600030101010101" pitchFamily="2" charset="-122"/>
                <a:cs typeface="Times New Roman" panose="02020603050405020304" pitchFamily="18" charset="0"/>
              </a:rPr>
              <a:t>After </a:t>
            </a:r>
            <a:r>
              <a:rPr lang="en-US" sz="1800">
                <a:effectLst/>
                <a:latin typeface="Calibri" panose="020F0502020204030204" pitchFamily="34" charset="0"/>
                <a:ea typeface="DengXian" panose="02010600030101010101" pitchFamily="2" charset="-122"/>
                <a:cs typeface="Times New Roman" panose="02020603050405020304" pitchFamily="18" charset="0"/>
              </a:rPr>
              <a:t>aggregating the embeddings from the three relations recursively, they used concatenating aggregation and combined them together using a weight matrix, which we also substituted with an MLP.</a:t>
            </a:r>
            <a:endParaRPr lang="en-CA" sz="180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EE7EFB9-081A-4E4E-8836-5967DBC5F516}" type="slidenum">
              <a:rPr lang="en-US" smtClean="0"/>
              <a:t>18</a:t>
            </a:fld>
            <a:endParaRPr lang="en-US"/>
          </a:p>
        </p:txBody>
      </p:sp>
    </p:spTree>
    <p:extLst>
      <p:ext uri="{BB962C8B-B14F-4D97-AF65-F5344CB8AC3E}">
        <p14:creationId xmlns:p14="http://schemas.microsoft.com/office/powerpoint/2010/main" val="37741806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effectLst/>
                <a:latin typeface="Helvetica" pitchFamily="2" charset="0"/>
              </a:rPr>
              <a:t>While the weighted matrix introduced non-linearity into the model, a MLP can even enhance the non-linearity and </a:t>
            </a:r>
            <a:r>
              <a:rPr lang="en-US" dirty="0">
                <a:effectLst/>
                <a:latin typeface="Helvetica" pitchFamily="2" charset="0"/>
              </a:rPr>
              <a:t>representation learning ability. Also more flexible, the size of hidden lay can be adjusted easily. </a:t>
            </a:r>
          </a:p>
          <a:p>
            <a:r>
              <a:rPr lang="en-US" dirty="0">
                <a:effectLst/>
                <a:latin typeface="Helvetica" pitchFamily="2" charset="0"/>
              </a:rPr>
              <a:t>We have implemented an MLP as shown in the picture below to substitute the original implementation above. </a:t>
            </a:r>
          </a:p>
          <a:p>
            <a:r>
              <a:rPr lang="en-US" dirty="0">
                <a:effectLst/>
                <a:latin typeface="Helvetica" pitchFamily="2" charset="0"/>
              </a:rPr>
              <a:t>After trying different positions to substitute the weight matrix with our MLP, we found the best combination, which is substituting the weighted matrix in </a:t>
            </a:r>
            <a:r>
              <a:rPr lang="en-US" dirty="0" err="1">
                <a:effectLst/>
                <a:latin typeface="Helvetica" pitchFamily="2" charset="0"/>
              </a:rPr>
              <a:t>InterAgg</a:t>
            </a:r>
            <a:r>
              <a:rPr lang="en-US" dirty="0">
                <a:effectLst/>
                <a:latin typeface="Helvetica" pitchFamily="2" charset="0"/>
              </a:rPr>
              <a:t> and model output.</a:t>
            </a:r>
          </a:p>
          <a:p>
            <a:r>
              <a:rPr lang="en-US" dirty="0">
                <a:effectLst/>
                <a:latin typeface="Helvetica" pitchFamily="2" charset="0"/>
              </a:rPr>
              <a:t>However, this substitution didn’t improve the performance of the model on amazon dataset. SOTA research on amazon only reached 96.29 on </a:t>
            </a:r>
            <a:r>
              <a:rPr lang="en-US">
                <a:effectLst/>
                <a:latin typeface="Helvetica" pitchFamily="2" charset="0"/>
              </a:rPr>
              <a:t>AUC metrics.</a:t>
            </a:r>
          </a:p>
        </p:txBody>
      </p:sp>
      <p:sp>
        <p:nvSpPr>
          <p:cNvPr id="4" name="Slide Number Placeholder 3"/>
          <p:cNvSpPr>
            <a:spLocks noGrp="1"/>
          </p:cNvSpPr>
          <p:nvPr>
            <p:ph type="sldNum" sz="quarter" idx="5"/>
          </p:nvPr>
        </p:nvSpPr>
        <p:spPr/>
        <p:txBody>
          <a:bodyPr/>
          <a:lstStyle/>
          <a:p>
            <a:fld id="{EEE7EFB9-081A-4E4E-8836-5967DBC5F516}" type="slidenum">
              <a:rPr lang="en-US" smtClean="0"/>
              <a:t>19</a:t>
            </a:fld>
            <a:endParaRPr lang="en-US"/>
          </a:p>
        </p:txBody>
      </p:sp>
    </p:spTree>
    <p:extLst>
      <p:ext uri="{BB962C8B-B14F-4D97-AF65-F5344CB8AC3E}">
        <p14:creationId xmlns:p14="http://schemas.microsoft.com/office/powerpoint/2010/main" val="2980223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a:effectLst/>
                <a:latin typeface="Roboto" panose="02000000000000000000" pitchFamily="2" charset="0"/>
                <a:ea typeface="Times New Roman" panose="02020603050405020304" pitchFamily="18" charset="0"/>
                <a:cs typeface="Times New Roman" panose="02020603050405020304" pitchFamily="18" charset="0"/>
              </a:rPr>
              <a:t> </a:t>
            </a:r>
            <a:endParaRPr lang="en-CA">
              <a:effectLst/>
              <a:latin typeface="Helvetica" pitchFamily="2" charset="0"/>
            </a:endParaRPr>
          </a:p>
        </p:txBody>
      </p:sp>
      <p:sp>
        <p:nvSpPr>
          <p:cNvPr id="4" name="Slide Number Placeholder 3"/>
          <p:cNvSpPr>
            <a:spLocks noGrp="1"/>
          </p:cNvSpPr>
          <p:nvPr>
            <p:ph type="sldNum" sz="quarter" idx="5"/>
          </p:nvPr>
        </p:nvSpPr>
        <p:spPr/>
        <p:txBody>
          <a:bodyPr/>
          <a:lstStyle/>
          <a:p>
            <a:fld id="{EEE7EFB9-081A-4E4E-8836-5967DBC5F516}" type="slidenum">
              <a:rPr lang="en-US" smtClean="0"/>
              <a:t>2</a:t>
            </a:fld>
            <a:endParaRPr lang="en-US"/>
          </a:p>
        </p:txBody>
      </p:sp>
    </p:spTree>
    <p:extLst>
      <p:ext uri="{BB962C8B-B14F-4D97-AF65-F5344CB8AC3E}">
        <p14:creationId xmlns:p14="http://schemas.microsoft.com/office/powerpoint/2010/main" val="38206801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ffectLst/>
                <a:latin typeface="Helvetica" pitchFamily="2" charset="0"/>
              </a:rPr>
              <a:t>The size of the hidden layer of the MLP is a critical hyperparameter. We have fine-tuned the size of it and got the best result. </a:t>
            </a:r>
          </a:p>
        </p:txBody>
      </p:sp>
      <p:sp>
        <p:nvSpPr>
          <p:cNvPr id="4" name="Slide Number Placeholder 3"/>
          <p:cNvSpPr>
            <a:spLocks noGrp="1"/>
          </p:cNvSpPr>
          <p:nvPr>
            <p:ph type="sldNum" sz="quarter" idx="5"/>
          </p:nvPr>
        </p:nvSpPr>
        <p:spPr/>
        <p:txBody>
          <a:bodyPr/>
          <a:lstStyle/>
          <a:p>
            <a:fld id="{EEE7EFB9-081A-4E4E-8836-5967DBC5F516}" type="slidenum">
              <a:rPr lang="en-US" smtClean="0"/>
              <a:t>20</a:t>
            </a:fld>
            <a:endParaRPr lang="en-US"/>
          </a:p>
        </p:txBody>
      </p:sp>
    </p:spTree>
    <p:extLst>
      <p:ext uri="{BB962C8B-B14F-4D97-AF65-F5344CB8AC3E}">
        <p14:creationId xmlns:p14="http://schemas.microsoft.com/office/powerpoint/2010/main" val="9301853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The are multiple tunable parameters.</a:t>
            </a:r>
          </a:p>
          <a:p>
            <a:r>
              <a:rPr lang="en-US" dirty="0">
                <a:effectLst/>
                <a:latin typeface="Helvetica" pitchFamily="2" charset="0"/>
              </a:rPr>
              <a:t>We tuned three hyper-parameters to get the best result. The code implementation will run on all the permutations of each given hyper-parameters and present the best combination of them. </a:t>
            </a:r>
          </a:p>
          <a:p>
            <a:r>
              <a:rPr lang="en-US" dirty="0">
                <a:effectLst/>
                <a:latin typeface="Helvetica" pitchFamily="2" charset="0"/>
              </a:rPr>
              <a:t>Sample rate affects the number of oversampling nodes, batch size is the size of the the subgraph. Alpha is the weight in the loss function.</a:t>
            </a:r>
          </a:p>
          <a:p>
            <a:r>
              <a:rPr lang="en-US" dirty="0">
                <a:effectLst/>
                <a:latin typeface="Helvetica" pitchFamily="2" charset="0"/>
              </a:rPr>
              <a:t>Here is the result. We can see an obvious improvement compared to the original result on the paper.</a:t>
            </a:r>
          </a:p>
          <a:p>
            <a:endParaRPr lang="en-US" dirty="0">
              <a:effectLst/>
              <a:latin typeface="Helvetica" pitchFamily="2" charset="0"/>
            </a:endParaRPr>
          </a:p>
        </p:txBody>
      </p:sp>
      <p:sp>
        <p:nvSpPr>
          <p:cNvPr id="4" name="Slide Number Placeholder 3"/>
          <p:cNvSpPr>
            <a:spLocks noGrp="1"/>
          </p:cNvSpPr>
          <p:nvPr>
            <p:ph type="sldNum" sz="quarter" idx="5"/>
          </p:nvPr>
        </p:nvSpPr>
        <p:spPr/>
        <p:txBody>
          <a:bodyPr/>
          <a:lstStyle/>
          <a:p>
            <a:fld id="{EEE7EFB9-081A-4E4E-8836-5967DBC5F516}" type="slidenum">
              <a:rPr lang="en-US" smtClean="0"/>
              <a:t>21</a:t>
            </a:fld>
            <a:endParaRPr lang="en-US"/>
          </a:p>
        </p:txBody>
      </p:sp>
    </p:spTree>
    <p:extLst>
      <p:ext uri="{BB962C8B-B14F-4D97-AF65-F5344CB8AC3E}">
        <p14:creationId xmlns:p14="http://schemas.microsoft.com/office/powerpoint/2010/main" val="33778987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These are our best result after hyper-parameter tuning and MLP substitution compared to the result in the paper. We can see a nearly 4 percent enhancement on yelp dataset and 1.5 percent improvement on Amazon.</a:t>
            </a:r>
          </a:p>
        </p:txBody>
      </p:sp>
      <p:sp>
        <p:nvSpPr>
          <p:cNvPr id="4" name="Slide Number Placeholder 3"/>
          <p:cNvSpPr>
            <a:spLocks noGrp="1"/>
          </p:cNvSpPr>
          <p:nvPr>
            <p:ph type="sldNum" sz="quarter" idx="5"/>
          </p:nvPr>
        </p:nvSpPr>
        <p:spPr/>
        <p:txBody>
          <a:bodyPr/>
          <a:lstStyle/>
          <a:p>
            <a:fld id="{EEE7EFB9-081A-4E4E-8836-5967DBC5F516}" type="slidenum">
              <a:rPr lang="en-US" smtClean="0"/>
              <a:t>22</a:t>
            </a:fld>
            <a:endParaRPr lang="en-US"/>
          </a:p>
        </p:txBody>
      </p:sp>
    </p:spTree>
    <p:extLst>
      <p:ext uri="{BB962C8B-B14F-4D97-AF65-F5344CB8AC3E}">
        <p14:creationId xmlns:p14="http://schemas.microsoft.com/office/powerpoint/2010/main" val="13783537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a:effectLst/>
              <a:latin typeface="Roboto" panose="02000000000000000000" pitchFamily="2"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EE7EFB9-081A-4E4E-8836-5967DBC5F516}" type="slidenum">
              <a:rPr lang="en-US" smtClean="0"/>
              <a:t>23</a:t>
            </a:fld>
            <a:endParaRPr lang="en-US"/>
          </a:p>
        </p:txBody>
      </p:sp>
    </p:spTree>
    <p:extLst>
      <p:ext uri="{BB962C8B-B14F-4D97-AF65-F5344CB8AC3E}">
        <p14:creationId xmlns:p14="http://schemas.microsoft.com/office/powerpoint/2010/main" val="1858935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CA" sz="1800" dirty="0">
                <a:effectLst/>
                <a:latin typeface="Roboto"/>
                <a:ea typeface="Times New Roman" panose="02020603050405020304" pitchFamily="18" charset="0"/>
                <a:cs typeface="Roboto"/>
              </a:rPr>
              <a:t>The background of this work is fraud. Fraud is a serious crime that can negatively impact people’s life.</a:t>
            </a:r>
            <a:r>
              <a:rPr lang="en-CA" sz="1800" dirty="0">
                <a:latin typeface="Roboto"/>
                <a:ea typeface="Times New Roman" panose="02020603050405020304" pitchFamily="18" charset="0"/>
                <a:cs typeface="Roboto"/>
              </a:rPr>
              <a:t> </a:t>
            </a:r>
            <a:endParaRPr lang="en-CA" sz="1800" dirty="0">
              <a:effectLst/>
              <a:latin typeface="Roboto" panose="02000000000000000000" pitchFamily="2" charset="0"/>
              <a:ea typeface="Times New Roman" panose="02020603050405020304" pitchFamily="18" charset="0"/>
              <a:cs typeface="Times New Roman" panose="02020603050405020304" pitchFamily="18" charset="0"/>
            </a:endParaRPr>
          </a:p>
          <a:p>
            <a:pPr algn="just"/>
            <a:r>
              <a:rPr lang="en-CA" sz="1800" dirty="0">
                <a:effectLst/>
                <a:latin typeface="Roboto"/>
                <a:ea typeface="Times New Roman" panose="02020603050405020304" pitchFamily="18" charset="0"/>
                <a:cs typeface="Roboto"/>
              </a:rPr>
              <a:t>The author introduced opinion fraud (such as product review) and financial fraud as two examples.</a:t>
            </a:r>
            <a:r>
              <a:rPr lang="en-CA" sz="1800" dirty="0">
                <a:latin typeface="Roboto"/>
                <a:ea typeface="Times New Roman" panose="02020603050405020304" pitchFamily="18" charset="0"/>
                <a:cs typeface="Roboto"/>
              </a:rPr>
              <a:t> </a:t>
            </a:r>
            <a:endParaRPr lang="en-CA" sz="1800" dirty="0">
              <a:effectLst/>
              <a:latin typeface="Roboto" panose="02000000000000000000" pitchFamily="2" charset="0"/>
              <a:ea typeface="Times New Roman" panose="02020603050405020304" pitchFamily="18" charset="0"/>
              <a:cs typeface="Roboto"/>
            </a:endParaRPr>
          </a:p>
          <a:p>
            <a:pPr algn="just">
              <a:defRPr/>
            </a:pPr>
            <a:r>
              <a:rPr lang="en-CA" sz="1800" dirty="0">
                <a:effectLst/>
                <a:latin typeface="Roboto"/>
                <a:ea typeface="Times New Roman" panose="02020603050405020304" pitchFamily="18" charset="0"/>
                <a:cs typeface="Roboto"/>
              </a:rPr>
              <a:t>Fraud detection plays an important role. </a:t>
            </a:r>
            <a:r>
              <a:rPr lang="en-CA" sz="1800" dirty="0">
                <a:latin typeface="Roboto"/>
                <a:ea typeface="Times New Roman" panose="02020603050405020304" pitchFamily="18" charset="0"/>
                <a:cs typeface="Roboto"/>
              </a:rPr>
              <a:t>F</a:t>
            </a:r>
            <a:r>
              <a:rPr lang="en-CA" sz="1800" dirty="0">
                <a:latin typeface="Calibri"/>
                <a:ea typeface="DengXian"/>
                <a:cs typeface="Calibri"/>
              </a:rPr>
              <a:t>raud </a:t>
            </a:r>
            <a:r>
              <a:rPr lang="en-CA" sz="1800" dirty="0">
                <a:effectLst/>
                <a:latin typeface="Calibri"/>
                <a:ea typeface="DengXian"/>
                <a:cs typeface="Calibri"/>
              </a:rPr>
              <a:t>detection and prevention market size is valued as USD 30 billion in 2022 and will</a:t>
            </a:r>
            <a:r>
              <a:rPr lang="en-CA" sz="1800" dirty="0">
                <a:effectLst/>
                <a:latin typeface="Roboto"/>
                <a:ea typeface="Times New Roman" panose="02020603050405020304" pitchFamily="18" charset="0"/>
                <a:cs typeface="Roboto"/>
              </a:rPr>
              <a:t> reach over 250 billion dollars in 2032.</a:t>
            </a:r>
            <a:r>
              <a:rPr lang="en-CA" sz="1800" dirty="0">
                <a:latin typeface="Roboto"/>
                <a:ea typeface="Times New Roman" panose="02020603050405020304" pitchFamily="18" charset="0"/>
                <a:cs typeface="Roboto"/>
              </a:rPr>
              <a:t> </a:t>
            </a:r>
            <a:endParaRPr lang="en-CA" sz="1800" dirty="0">
              <a:effectLst/>
              <a:latin typeface="Roboto" panose="02000000000000000000" pitchFamily="2" charset="0"/>
              <a:ea typeface="Times New Roman" panose="02020603050405020304" pitchFamily="18" charset="0"/>
              <a:cs typeface="Roboto"/>
            </a:endParaRPr>
          </a:p>
          <a:p>
            <a:pPr algn="just">
              <a:defRPr/>
            </a:pPr>
            <a:r>
              <a:rPr lang="en-CA" sz="1800" dirty="0">
                <a:effectLst/>
                <a:latin typeface="Roboto"/>
                <a:ea typeface="Times New Roman" panose="02020603050405020304" pitchFamily="18" charset="0"/>
                <a:cs typeface="Roboto"/>
              </a:rPr>
              <a:t>The paper is focused on graph based fraud detection. Graphs are used to model the relationship between the targets. For example for the product </a:t>
            </a:r>
            <a:r>
              <a:rPr lang="en-CA" sz="1800" strike="noStrike" dirty="0">
                <a:effectLst/>
                <a:latin typeface="Roboto"/>
                <a:ea typeface="Times New Roman" panose="02020603050405020304" pitchFamily="18" charset="0"/>
                <a:cs typeface="Roboto"/>
              </a:rPr>
              <a:t>review sets</a:t>
            </a:r>
            <a:r>
              <a:rPr lang="en-CA" sz="1800" dirty="0">
                <a:effectLst/>
                <a:latin typeface="Roboto"/>
                <a:ea typeface="Times New Roman" panose="02020603050405020304" pitchFamily="18" charset="0"/>
                <a:cs typeface="Roboto"/>
              </a:rPr>
              <a:t>, there are three relationships. RUR means they are posted by the same user. RSR means that they are under the same product with the same star rating and RTR means they are under the same product in the same month.</a:t>
            </a:r>
            <a:r>
              <a:rPr lang="en-CA" sz="1800" dirty="0">
                <a:latin typeface="Roboto"/>
                <a:ea typeface="Times New Roman" panose="02020603050405020304" pitchFamily="18" charset="0"/>
                <a:cs typeface="Roboto"/>
              </a:rPr>
              <a:t> </a:t>
            </a:r>
            <a:endParaRPr lang="en-CA"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en-CA" sz="1800" dirty="0">
              <a:effectLst/>
              <a:latin typeface="Roboto" panose="02000000000000000000" pitchFamily="2" charset="0"/>
              <a:ea typeface="Times New Roman" panose="02020603050405020304" pitchFamily="18" charset="0"/>
              <a:cs typeface="Times New Roman" panose="02020603050405020304" pitchFamily="18" charset="0"/>
            </a:endParaRPr>
          </a:p>
          <a:p>
            <a:pPr algn="just"/>
            <a:endParaRPr lang="en-CA" sz="1800" dirty="0">
              <a:effectLst/>
              <a:latin typeface="Helvetica" pitchFamily="2" charset="0"/>
            </a:endParaRPr>
          </a:p>
        </p:txBody>
      </p:sp>
      <p:sp>
        <p:nvSpPr>
          <p:cNvPr id="4" name="Slide Number Placeholder 3"/>
          <p:cNvSpPr>
            <a:spLocks noGrp="1"/>
          </p:cNvSpPr>
          <p:nvPr>
            <p:ph type="sldNum" sz="quarter" idx="5"/>
          </p:nvPr>
        </p:nvSpPr>
        <p:spPr/>
        <p:txBody>
          <a:bodyPr/>
          <a:lstStyle/>
          <a:p>
            <a:fld id="{EEE7EFB9-081A-4E4E-8836-5967DBC5F516}" type="slidenum">
              <a:rPr lang="en-US" smtClean="0"/>
              <a:t>3</a:t>
            </a:fld>
            <a:endParaRPr lang="en-US"/>
          </a:p>
        </p:txBody>
      </p:sp>
    </p:spTree>
    <p:extLst>
      <p:ext uri="{BB962C8B-B14F-4D97-AF65-F5344CB8AC3E}">
        <p14:creationId xmlns:p14="http://schemas.microsoft.com/office/powerpoint/2010/main" val="2525824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Roboto" panose="02000000000000000000" pitchFamily="2" charset="0"/>
                <a:ea typeface="Times New Roman" panose="02020603050405020304" pitchFamily="18" charset="0"/>
                <a:cs typeface="Times New Roman" panose="02020603050405020304" pitchFamily="18" charset="0"/>
              </a:rPr>
              <a:t>The experiments on paper were conducted on two public benchmarks. For our work, we are only on the one benchmark - opinion fraud detection using datasets of </a:t>
            </a:r>
            <a:r>
              <a:rPr lang="en-CA" sz="1800" dirty="0" err="1">
                <a:effectLst/>
                <a:latin typeface="Roboto" panose="02000000000000000000" pitchFamily="2" charset="0"/>
                <a:ea typeface="Times New Roman" panose="02020603050405020304" pitchFamily="18" charset="0"/>
                <a:cs typeface="Times New Roman" panose="02020603050405020304" pitchFamily="18" charset="0"/>
              </a:rPr>
              <a:t>yelpChi</a:t>
            </a:r>
            <a:r>
              <a:rPr lang="en-CA" sz="1800" dirty="0">
                <a:effectLst/>
                <a:latin typeface="Roboto" panose="02000000000000000000" pitchFamily="2" charset="0"/>
                <a:ea typeface="Times New Roman" panose="02020603050405020304" pitchFamily="18" charset="0"/>
                <a:cs typeface="Times New Roman" panose="02020603050405020304" pitchFamily="18" charset="0"/>
              </a:rPr>
              <a:t> and amazon. The datasets for another benchmark is not available. </a:t>
            </a:r>
          </a:p>
        </p:txBody>
      </p:sp>
      <p:sp>
        <p:nvSpPr>
          <p:cNvPr id="4" name="Slide Number Placeholder 3"/>
          <p:cNvSpPr>
            <a:spLocks noGrp="1"/>
          </p:cNvSpPr>
          <p:nvPr>
            <p:ph type="sldNum" sz="quarter" idx="5"/>
          </p:nvPr>
        </p:nvSpPr>
        <p:spPr/>
        <p:txBody>
          <a:bodyPr/>
          <a:lstStyle/>
          <a:p>
            <a:fld id="{EEE7EFB9-081A-4E4E-8836-5967DBC5F516}" type="slidenum">
              <a:rPr lang="en-US" smtClean="0"/>
              <a:t>4</a:t>
            </a:fld>
            <a:endParaRPr lang="en-US"/>
          </a:p>
        </p:txBody>
      </p:sp>
    </p:spTree>
    <p:extLst>
      <p:ext uri="{BB962C8B-B14F-4D97-AF65-F5344CB8AC3E}">
        <p14:creationId xmlns:p14="http://schemas.microsoft.com/office/powerpoint/2010/main" val="421515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CA" sz="1800" dirty="0">
                <a:effectLst/>
                <a:latin typeface="Roboto" panose="02000000000000000000" pitchFamily="2" charset="0"/>
                <a:ea typeface="Times New Roman" panose="02020603050405020304" pitchFamily="18" charset="0"/>
                <a:cs typeface="Times New Roman" panose="02020603050405020304" pitchFamily="18" charset="0"/>
              </a:rPr>
              <a:t>No matter general fraud detection or graph based fraud detection, only a small number of samples belong to the fraud class. This is what is called the class imbalance problem. As a result of this, the trained model is easily biased to the majority class. </a:t>
            </a:r>
          </a:p>
          <a:p>
            <a:pPr marL="0" marR="0" lvl="0" indent="0" algn="just" defTabSz="914400" rtl="0" eaLnBrk="1" fontAlgn="auto" latinLnBrk="0" hangingPunct="1">
              <a:lnSpc>
                <a:spcPct val="100000"/>
              </a:lnSpc>
              <a:spcBef>
                <a:spcPts val="0"/>
              </a:spcBef>
              <a:spcAft>
                <a:spcPts val="0"/>
              </a:spcAft>
              <a:buClrTx/>
              <a:buSzTx/>
              <a:buFontTx/>
              <a:buNone/>
              <a:tabLst/>
              <a:defRPr/>
            </a:pPr>
            <a:r>
              <a:rPr lang="en-CA" sz="1800" dirty="0">
                <a:effectLst/>
                <a:latin typeface="Roboto" panose="02000000000000000000" pitchFamily="2" charset="0"/>
                <a:ea typeface="Times New Roman" panose="02020603050405020304" pitchFamily="18" charset="0"/>
                <a:cs typeface="Times New Roman" panose="02020603050405020304" pitchFamily="18" charset="0"/>
              </a:rPr>
              <a:t>There are three challenges on imbalanced learning on graphs. The first two challenges come from the application phenomena named camouflage. </a:t>
            </a:r>
            <a:r>
              <a:rPr lang="en-CA" sz="1800" dirty="0">
                <a:latin typeface="Arial" panose="020B0604020202020204" pitchFamily="34" charset="0"/>
              </a:rPr>
              <a:t>Fraudsters</a:t>
            </a:r>
            <a:r>
              <a:rPr lang="en-CA" sz="1800" dirty="0">
                <a:effectLst/>
                <a:latin typeface="Roboto" panose="02000000000000000000" pitchFamily="2" charset="0"/>
                <a:ea typeface="Times New Roman" panose="02020603050405020304" pitchFamily="18" charset="0"/>
                <a:cs typeface="Times New Roman" panose="02020603050405020304" pitchFamily="18" charset="0"/>
              </a:rPr>
              <a:t> will deliberately form many edges with the benign users to hide themselves which will cause redundant links between fraudsters and benign users.  Secondly, </a:t>
            </a:r>
            <a:r>
              <a:rPr lang="en-CA" sz="1800" dirty="0">
                <a:effectLst/>
                <a:latin typeface="Arial" panose="020B0604020202020204" pitchFamily="34" charset="0"/>
                <a:ea typeface="Times New Roman" panose="02020603050405020304" pitchFamily="18" charset="0"/>
                <a:cs typeface="Times New Roman" panose="02020603050405020304" pitchFamily="18" charset="0"/>
              </a:rPr>
              <a:t>f</a:t>
            </a:r>
            <a:r>
              <a:rPr lang="en-CA" sz="1800" dirty="0">
                <a:latin typeface="Arial" panose="020B0604020202020204" pitchFamily="34" charset="0"/>
              </a:rPr>
              <a:t>raudsters</a:t>
            </a:r>
            <a:r>
              <a:rPr lang="en-CA" sz="1800" dirty="0">
                <a:effectLst/>
                <a:latin typeface="Roboto" panose="02000000000000000000" pitchFamily="2" charset="0"/>
                <a:ea typeface="Times New Roman" panose="02020603050405020304" pitchFamily="18" charset="0"/>
                <a:cs typeface="Times New Roman" panose="02020603050405020304" pitchFamily="18" charset="0"/>
              </a:rPr>
              <a:t> will avoid to form edges with another </a:t>
            </a:r>
            <a:r>
              <a:rPr lang="en-CA" sz="1800" dirty="0">
                <a:effectLst/>
                <a:latin typeface="Arial" panose="020B0604020202020204" pitchFamily="34" charset="0"/>
                <a:ea typeface="Times New Roman" panose="02020603050405020304" pitchFamily="18" charset="0"/>
                <a:cs typeface="Times New Roman" panose="02020603050405020304" pitchFamily="18" charset="0"/>
              </a:rPr>
              <a:t>f</a:t>
            </a:r>
            <a:r>
              <a:rPr lang="en-CA" sz="1800" dirty="0">
                <a:latin typeface="Arial" panose="020B0604020202020204" pitchFamily="34" charset="0"/>
              </a:rPr>
              <a:t>raudster</a:t>
            </a:r>
            <a:r>
              <a:rPr lang="en-CA" sz="1800" dirty="0">
                <a:effectLst/>
                <a:latin typeface="Roboto" panose="02000000000000000000" pitchFamily="2" charset="0"/>
                <a:ea typeface="Times New Roman" panose="02020603050405020304" pitchFamily="18" charset="0"/>
                <a:cs typeface="Times New Roman" panose="02020603050405020304" pitchFamily="18" charset="0"/>
              </a:rPr>
              <a:t> in order not to be discovered. This will cause the lack of necessary links among </a:t>
            </a:r>
            <a:r>
              <a:rPr lang="en-CA" sz="1800" dirty="0">
                <a:effectLst/>
                <a:latin typeface="Arial" panose="020B0604020202020204" pitchFamily="34" charset="0"/>
                <a:ea typeface="Times New Roman" panose="02020603050405020304" pitchFamily="18" charset="0"/>
                <a:cs typeface="Times New Roman" panose="02020603050405020304" pitchFamily="18" charset="0"/>
              </a:rPr>
              <a:t>f</a:t>
            </a:r>
            <a:r>
              <a:rPr lang="en-CA" sz="1800" dirty="0">
                <a:latin typeface="Arial" panose="020B0604020202020204" pitchFamily="34" charset="0"/>
              </a:rPr>
              <a:t>raudsters. T</a:t>
            </a:r>
            <a:r>
              <a:rPr lang="en-CA" sz="1800" dirty="0">
                <a:effectLst/>
                <a:latin typeface="Roboto" panose="02000000000000000000" pitchFamily="2" charset="0"/>
                <a:ea typeface="Times New Roman" panose="02020603050405020304" pitchFamily="18" charset="0"/>
                <a:cs typeface="Times New Roman" panose="02020603050405020304" pitchFamily="18" charset="0"/>
              </a:rPr>
              <a:t>he last challenge comes from GNN’s message aggregation. If most neighbors belong to the majority class then the aggregated message may be dominated by the majority feature and the prediction could be biased to the majority class but the true class could be a minority class. This paper is to solve this class imbalance problem in graph based fraud detection. </a:t>
            </a:r>
            <a:endParaRPr lang="en-CA" sz="1800" dirty="0">
              <a:effectLst/>
              <a:latin typeface="Helvetica" pitchFamily="2" charset="0"/>
            </a:endParaRPr>
          </a:p>
          <a:p>
            <a:pPr algn="just"/>
            <a:endParaRPr lang="en-CA" sz="1800" dirty="0">
              <a:effectLst/>
              <a:latin typeface="Roboto" panose="02000000000000000000" pitchFamily="2"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EE7EFB9-081A-4E4E-8836-5967DBC5F516}" type="slidenum">
              <a:rPr lang="en-US" smtClean="0"/>
              <a:t>5</a:t>
            </a:fld>
            <a:endParaRPr lang="en-US"/>
          </a:p>
        </p:txBody>
      </p:sp>
    </p:spTree>
    <p:extLst>
      <p:ext uri="{BB962C8B-B14F-4D97-AF65-F5344CB8AC3E}">
        <p14:creationId xmlns:p14="http://schemas.microsoft.com/office/powerpoint/2010/main" val="1881576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CA" sz="1800" dirty="0">
                <a:effectLst/>
                <a:latin typeface="Roboto" panose="02000000000000000000" pitchFamily="2" charset="0"/>
                <a:ea typeface="Times New Roman" panose="02020603050405020304" pitchFamily="18" charset="0"/>
                <a:cs typeface="Times New Roman" panose="02020603050405020304" pitchFamily="18" charset="0"/>
              </a:rPr>
              <a:t>The solution from this paper is called PCGNN, let’s go through its algo. </a:t>
            </a:r>
          </a:p>
          <a:p>
            <a:pPr algn="just"/>
            <a:r>
              <a:rPr lang="en-CA" sz="1800" dirty="0">
                <a:effectLst/>
                <a:latin typeface="Roboto" panose="02000000000000000000" pitchFamily="2" charset="0"/>
                <a:ea typeface="Times New Roman" panose="02020603050405020304" pitchFamily="18" charset="0"/>
                <a:cs typeface="Times New Roman" panose="02020603050405020304" pitchFamily="18" charset="0"/>
              </a:rPr>
              <a:t>The first step of PCGNN is to pick notes from the whole graph. In this simple demonstration example, in order to obtain a set of color balanced balls, one simple solution is to set the sampling probability to be inversely proportional to the label frequency. Similarly, for the node sampling in PCGNN, the probability of node v to be sampled should be inversely proportional to its label frequency so that the sub graph, shown in the right side, will be label balanced. </a:t>
            </a:r>
            <a:endParaRPr lang="en-CA" dirty="0">
              <a:effectLst/>
              <a:latin typeface="Helvetica" pitchFamily="2" charset="0"/>
            </a:endParaRPr>
          </a:p>
        </p:txBody>
      </p:sp>
      <p:sp>
        <p:nvSpPr>
          <p:cNvPr id="4" name="Slide Number Placeholder 3"/>
          <p:cNvSpPr>
            <a:spLocks noGrp="1"/>
          </p:cNvSpPr>
          <p:nvPr>
            <p:ph type="sldNum" sz="quarter" idx="5"/>
          </p:nvPr>
        </p:nvSpPr>
        <p:spPr/>
        <p:txBody>
          <a:bodyPr/>
          <a:lstStyle/>
          <a:p>
            <a:fld id="{EEE7EFB9-081A-4E4E-8836-5967DBC5F516}" type="slidenum">
              <a:rPr lang="en-US" smtClean="0"/>
              <a:t>6</a:t>
            </a:fld>
            <a:endParaRPr lang="en-US"/>
          </a:p>
        </p:txBody>
      </p:sp>
    </p:spTree>
    <p:extLst>
      <p:ext uri="{BB962C8B-B14F-4D97-AF65-F5344CB8AC3E}">
        <p14:creationId xmlns:p14="http://schemas.microsoft.com/office/powerpoint/2010/main" val="2171944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a:effectLst/>
                <a:latin typeface="Roboto" panose="02000000000000000000" pitchFamily="2" charset="0"/>
                <a:ea typeface="Times New Roman" panose="02020603050405020304" pitchFamily="18" charset="0"/>
                <a:cs typeface="Times New Roman" panose="02020603050405020304" pitchFamily="18" charset="0"/>
              </a:rPr>
              <a:t>The next step is to choose neighbors for each node. What they did is to over-sample neighbors of the minority class and under-sample neighbors of the both class. So they defined the over sampled neighborhood overline </a:t>
            </a:r>
            <a:r>
              <a:rPr lang="en-CA" sz="1800" err="1">
                <a:effectLst/>
                <a:latin typeface="Roboto" panose="02000000000000000000" pitchFamily="2" charset="0"/>
                <a:ea typeface="Times New Roman" panose="02020603050405020304" pitchFamily="18" charset="0"/>
                <a:cs typeface="Times New Roman" panose="02020603050405020304" pitchFamily="18" charset="0"/>
              </a:rPr>
              <a:t>Nrlv</a:t>
            </a:r>
            <a:r>
              <a:rPr lang="en-CA" sz="1800">
                <a:effectLst/>
                <a:latin typeface="Roboto" panose="02000000000000000000" pitchFamily="2" charset="0"/>
                <a:ea typeface="Times New Roman" panose="02020603050405020304" pitchFamily="18" charset="0"/>
                <a:cs typeface="Times New Roman" panose="02020603050405020304" pitchFamily="18" charset="0"/>
              </a:rPr>
              <a:t> to be the nodes who have the same label with the center node v and also have a closed distance to v. Meanwhile during under sampling, only those neighbors who have a close distance to v are chosen. The distance function was implemented by a MLP classifier to predict the label so it is a trainable function. So for the minority targets, neighborhood is defined to be the union of the under sample and over sample neighborhood. For the majority targets, only under sample neighborhood is used. </a:t>
            </a:r>
            <a:endParaRPr lang="en-CA" sz="1800">
              <a:effectLst/>
              <a:latin typeface="Calibri" panose="020F0502020204030204" pitchFamily="34" charset="0"/>
              <a:ea typeface="DengXian" panose="02010600030101010101" pitchFamily="2" charset="-122"/>
              <a:cs typeface="Times New Roman" panose="02020603050405020304" pitchFamily="18" charset="0"/>
            </a:endParaRPr>
          </a:p>
          <a:p>
            <a:endParaRPr lang="en-CA">
              <a:effectLst/>
              <a:latin typeface="Helvetica" pitchFamily="2" charset="0"/>
            </a:endParaRPr>
          </a:p>
        </p:txBody>
      </p:sp>
      <p:sp>
        <p:nvSpPr>
          <p:cNvPr id="4" name="Slide Number Placeholder 3"/>
          <p:cNvSpPr>
            <a:spLocks noGrp="1"/>
          </p:cNvSpPr>
          <p:nvPr>
            <p:ph type="sldNum" sz="quarter" idx="5"/>
          </p:nvPr>
        </p:nvSpPr>
        <p:spPr/>
        <p:txBody>
          <a:bodyPr/>
          <a:lstStyle/>
          <a:p>
            <a:fld id="{EEE7EFB9-081A-4E4E-8836-5967DBC5F516}" type="slidenum">
              <a:rPr lang="en-US" smtClean="0"/>
              <a:t>7</a:t>
            </a:fld>
            <a:endParaRPr lang="en-US"/>
          </a:p>
        </p:txBody>
      </p:sp>
    </p:spTree>
    <p:extLst>
      <p:ext uri="{BB962C8B-B14F-4D97-AF65-F5344CB8AC3E}">
        <p14:creationId xmlns:p14="http://schemas.microsoft.com/office/powerpoint/2010/main" val="600037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a:effectLst/>
                <a:latin typeface="Roboto" panose="02000000000000000000" pitchFamily="2" charset="0"/>
                <a:ea typeface="Times New Roman" panose="02020603050405020304" pitchFamily="18" charset="0"/>
                <a:cs typeface="Times New Roman" panose="02020603050405020304" pitchFamily="18" charset="0"/>
              </a:rPr>
              <a:t>As for the multi-relation sets, pick-and-choose process is performed for each relation. After message aggregation and concatenation, final representation </a:t>
            </a:r>
            <a:r>
              <a:rPr lang="en-CA" sz="1800" err="1">
                <a:effectLst/>
                <a:latin typeface="Roboto" panose="02000000000000000000" pitchFamily="2" charset="0"/>
                <a:ea typeface="Times New Roman" panose="02020603050405020304" pitchFamily="18" charset="0"/>
                <a:cs typeface="Times New Roman" panose="02020603050405020304" pitchFamily="18" charset="0"/>
              </a:rPr>
              <a:t>hvl</a:t>
            </a:r>
            <a:r>
              <a:rPr lang="en-CA" sz="1800">
                <a:effectLst/>
                <a:latin typeface="Roboto" panose="02000000000000000000" pitchFamily="2" charset="0"/>
                <a:ea typeface="Times New Roman" panose="02020603050405020304" pitchFamily="18" charset="0"/>
                <a:cs typeface="Times New Roman" panose="02020603050405020304" pitchFamily="18" charset="0"/>
              </a:rPr>
              <a:t> is obtained. </a:t>
            </a:r>
            <a:endParaRPr lang="en-CA" sz="180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EE7EFB9-081A-4E4E-8836-5967DBC5F516}" type="slidenum">
              <a:rPr lang="en-US" smtClean="0"/>
              <a:t>8</a:t>
            </a:fld>
            <a:endParaRPr lang="en-US"/>
          </a:p>
        </p:txBody>
      </p:sp>
    </p:spTree>
    <p:extLst>
      <p:ext uri="{BB962C8B-B14F-4D97-AF65-F5344CB8AC3E}">
        <p14:creationId xmlns:p14="http://schemas.microsoft.com/office/powerpoint/2010/main" val="1873827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Roboto" panose="02000000000000000000" pitchFamily="2" charset="0"/>
                <a:ea typeface="Times New Roman" panose="02020603050405020304" pitchFamily="18" charset="0"/>
                <a:cs typeface="Times New Roman" panose="02020603050405020304" pitchFamily="18" charset="0"/>
              </a:rPr>
              <a:t>The distance function and the GNN framework are both trained using the cross entropy loss and the overall loss is the sum of the both weighted by a parameter alfa </a:t>
            </a:r>
            <a:endParaRPr lang="en-CA"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CA" dirty="0">
              <a:effectLst/>
              <a:latin typeface="Helvetica" pitchFamily="2" charset="0"/>
            </a:endParaRPr>
          </a:p>
        </p:txBody>
      </p:sp>
      <p:sp>
        <p:nvSpPr>
          <p:cNvPr id="4" name="Slide Number Placeholder 3"/>
          <p:cNvSpPr>
            <a:spLocks noGrp="1"/>
          </p:cNvSpPr>
          <p:nvPr>
            <p:ph type="sldNum" sz="quarter" idx="5"/>
          </p:nvPr>
        </p:nvSpPr>
        <p:spPr/>
        <p:txBody>
          <a:bodyPr/>
          <a:lstStyle/>
          <a:p>
            <a:fld id="{EEE7EFB9-081A-4E4E-8836-5967DBC5F516}" type="slidenum">
              <a:rPr lang="en-US" smtClean="0"/>
              <a:t>9</a:t>
            </a:fld>
            <a:endParaRPr lang="en-US"/>
          </a:p>
        </p:txBody>
      </p:sp>
    </p:spTree>
    <p:extLst>
      <p:ext uri="{BB962C8B-B14F-4D97-AF65-F5344CB8AC3E}">
        <p14:creationId xmlns:p14="http://schemas.microsoft.com/office/powerpoint/2010/main" val="924470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9334D819-9F07-4261-B09B-9E467E5D9002}" type="datetimeFigureOut">
              <a:rPr lang="en-US" dirty="0"/>
              <a:pPr/>
              <a:t>4/17/23</a:t>
            </a:fld>
            <a:endParaRPr 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71766878-3199-4EAB-94E7-2D6D11070E14}" type="slidenum">
              <a:rPr lang="en-US" dirty="0"/>
              <a:pPr/>
              <a:t>‹#›</a:t>
            </a:fld>
            <a:endParaRPr 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34D819-9F07-4261-B09B-9E467E5D9002}" type="datetimeFigureOut">
              <a:rPr lang="en-US" dirty="0"/>
              <a:t>4/17/23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34D819-9F07-4261-B09B-9E467E5D9002}" type="datetimeFigureOut">
              <a:rPr lang="en-US" dirty="0"/>
              <a:t>4/17/23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34D819-9F07-4261-B09B-9E467E5D9002}" type="datetimeFigureOut">
              <a:rPr lang="en-US" dirty="0"/>
              <a:t>4/17/23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9334D819-9F07-4261-B09B-9E467E5D9002}" type="datetimeFigureOut">
              <a:rPr lang="en-US" dirty="0"/>
              <a:pPr/>
              <a:t>4/17/23</a:t>
            </a:fld>
            <a:endParaRPr 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71766878-3199-4EAB-94E7-2D6D11070E14}" type="slidenum">
              <a:rPr lang="en-US" dirty="0"/>
              <a:pPr/>
              <a:t>‹#›</a:t>
            </a:fld>
            <a:endParaRPr 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334D819-9F07-4261-B09B-9E467E5D9002}" type="datetimeFigureOut">
              <a:rPr lang="en-US" dirty="0"/>
              <a:t>4/17/23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766878-3199-4EAB-94E7-2D6D11070E14}" type="slidenum">
              <a:rPr lang="en-US" dirty="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334D819-9F07-4261-B09B-9E467E5D9002}" type="datetimeFigureOut">
              <a:rPr lang="en-US" dirty="0"/>
              <a:t>4/17/23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766878-3199-4EAB-94E7-2D6D11070E14}" type="slidenum">
              <a:rPr lang="en-US" dirty="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334D819-9F07-4261-B09B-9E467E5D9002}" type="datetimeFigureOut">
              <a:rPr lang="en-US" dirty="0"/>
              <a:t>4/17/23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766878-3199-4EAB-94E7-2D6D11070E14}"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dirty="0"/>
              <a:t>4/17/23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766878-3199-4EAB-94E7-2D6D11070E14}"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9334D819-9F07-4261-B09B-9E467E5D9002}" type="datetimeFigureOut">
              <a:rPr lang="en-US" dirty="0"/>
              <a:t>4/17/23</a:t>
            </a:fld>
            <a:endParaRPr lang="en-US"/>
          </a:p>
        </p:txBody>
      </p:sp>
      <p:sp>
        <p:nvSpPr>
          <p:cNvPr id="6" name="Footer Placeholder 5"/>
          <p:cNvSpPr>
            <a:spLocks noGrp="1"/>
          </p:cNvSpPr>
          <p:nvPr>
            <p:ph type="ftr" sz="quarter" idx="11"/>
          </p:nvPr>
        </p:nvSpPr>
        <p:spPr>
          <a:xfrm>
            <a:off x="2103620" y="6375679"/>
            <a:ext cx="3482179" cy="345796"/>
          </a:xfrm>
        </p:spPr>
        <p:txBody>
          <a:bodyPr/>
          <a:lstStyle/>
          <a:p>
            <a:endParaRPr lang="en-US"/>
          </a:p>
        </p:txBody>
      </p:sp>
      <p:sp>
        <p:nvSpPr>
          <p:cNvPr id="7" name="Slide Number Placeholder 6"/>
          <p:cNvSpPr>
            <a:spLocks noGrp="1"/>
          </p:cNvSpPr>
          <p:nvPr>
            <p:ph type="sldNum" sz="quarter" idx="12"/>
          </p:nvPr>
        </p:nvSpPr>
        <p:spPr>
          <a:xfrm>
            <a:off x="5691014" y="6375679"/>
            <a:ext cx="1232456" cy="345796"/>
          </a:xfrm>
        </p:spPr>
        <p:txBody>
          <a:bodyPr/>
          <a:lstStyle/>
          <a:p>
            <a:fld id="{71766878-3199-4EAB-94E7-2D6D11070E14}" type="slidenum">
              <a:rPr lang="en-US" dirty="0"/>
              <a:t>‹#›</a:t>
            </a:fld>
            <a:endParaRPr 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9334D819-9F07-4261-B09B-9E467E5D9002}" type="datetimeFigureOut">
              <a:rPr lang="en-US" dirty="0"/>
              <a:t>4/17/23</a:t>
            </a:fld>
            <a:endParaRPr lang="en-US"/>
          </a:p>
        </p:txBody>
      </p:sp>
      <p:sp>
        <p:nvSpPr>
          <p:cNvPr id="6" name="Footer Placeholder 5"/>
          <p:cNvSpPr>
            <a:spLocks noGrp="1"/>
          </p:cNvSpPr>
          <p:nvPr>
            <p:ph type="ftr" sz="quarter" idx="11"/>
          </p:nvPr>
        </p:nvSpPr>
        <p:spPr>
          <a:xfrm>
            <a:off x="2103621" y="6375679"/>
            <a:ext cx="3482178" cy="345796"/>
          </a:xfrm>
        </p:spPr>
        <p:txBody>
          <a:bodyPr/>
          <a:lstStyle/>
          <a:p>
            <a:endParaRPr lang="en-US"/>
          </a:p>
        </p:txBody>
      </p:sp>
      <p:sp>
        <p:nvSpPr>
          <p:cNvPr id="7" name="Slide Number Placeholder 6"/>
          <p:cNvSpPr>
            <a:spLocks noGrp="1"/>
          </p:cNvSpPr>
          <p:nvPr>
            <p:ph type="sldNum" sz="quarter" idx="12"/>
          </p:nvPr>
        </p:nvSpPr>
        <p:spPr>
          <a:xfrm>
            <a:off x="5687568" y="6375679"/>
            <a:ext cx="1234440" cy="345796"/>
          </a:xfrm>
        </p:spPr>
        <p:txBody>
          <a:bodyPr/>
          <a:lstStyle/>
          <a:p>
            <a:fld id="{71766878-3199-4EAB-94E7-2D6D11070E14}" type="slidenum">
              <a:rPr lang="en-US" dirty="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9334D819-9F07-4261-B09B-9E467E5D9002}" type="datetimeFigureOut">
              <a:rPr lang="en-US" dirty="0"/>
              <a:pPr/>
              <a:t>4/17/23</a:t>
            </a:fld>
            <a:endParaRPr 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766878-3199-4EAB-94E7-2D6D11070E14}" type="slidenum">
              <a:rPr lang="en-US" dirty="0"/>
              <a:pPr/>
              <a:t>‹#›</a:t>
            </a:fld>
            <a:endParaRPr 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0.jpe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3.png"/><Relationship Id="rId7" Type="http://schemas.openxmlformats.org/officeDocument/2006/relationships/image" Target="../media/image18.tif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0.tiff"/><Relationship Id="rId5" Type="http://schemas.openxmlformats.org/officeDocument/2006/relationships/image" Target="../media/image16.png"/><Relationship Id="rId10" Type="http://schemas.openxmlformats.org/officeDocument/2006/relationships/image" Target="../media/image19.tiff"/><Relationship Id="rId4" Type="http://schemas.openxmlformats.org/officeDocument/2006/relationships/image" Target="../media/image15.pn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png"/><Relationship Id="rId10" Type="http://schemas.openxmlformats.org/officeDocument/2006/relationships/hyperlink" Target="https://www.gminsights.com/industry-analysis/fraud-detection-and-prevention-market" TargetMode="External"/><Relationship Id="rId4" Type="http://schemas.openxmlformats.org/officeDocument/2006/relationships/image" Target="../media/image3.png"/><Relationship Id="rId9" Type="http://schemas.openxmlformats.org/officeDocument/2006/relationships/image" Target="../media/image8.tiff"/></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9.tiff"/><Relationship Id="rId3" Type="http://schemas.openxmlformats.org/officeDocument/2006/relationships/image" Target="../media/image13.png"/><Relationship Id="rId7" Type="http://schemas.openxmlformats.org/officeDocument/2006/relationships/image" Target="../media/image18.tif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tiff"/><Relationship Id="rId5" Type="http://schemas.openxmlformats.org/officeDocument/2006/relationships/image" Target="../media/image16.png"/><Relationship Id="rId10" Type="http://schemas.openxmlformats.org/officeDocument/2006/relationships/image" Target="../media/image21.tiff"/><Relationship Id="rId4" Type="http://schemas.openxmlformats.org/officeDocument/2006/relationships/image" Target="../media/image15.png"/><Relationship Id="rId9" Type="http://schemas.openxmlformats.org/officeDocument/2006/relationships/image" Target="../media/image20.tiff"/></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6.tiff"/><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E65D6B-BDC0-6E4A-BDA4-9E1F5BDD5BF9}"/>
              </a:ext>
            </a:extLst>
          </p:cNvPr>
          <p:cNvSpPr>
            <a:spLocks noGrp="1"/>
          </p:cNvSpPr>
          <p:nvPr>
            <p:ph idx="1"/>
          </p:nvPr>
        </p:nvSpPr>
        <p:spPr>
          <a:xfrm>
            <a:off x="1332689" y="5356329"/>
            <a:ext cx="8890994" cy="1385892"/>
          </a:xfrm>
        </p:spPr>
        <p:txBody>
          <a:bodyPr>
            <a:normAutofit/>
          </a:bodyPr>
          <a:lstStyle/>
          <a:p>
            <a:r>
              <a:rPr lang="en-CA">
                <a:effectLst/>
                <a:latin typeface="Helvetica" pitchFamily="2" charset="0"/>
              </a:rPr>
              <a:t>Paper presented by Tieyun Zhang and </a:t>
            </a:r>
            <a:r>
              <a:rPr lang="en-CA" err="1">
                <a:effectLst/>
                <a:latin typeface="Helvetica" pitchFamily="2" charset="0"/>
              </a:rPr>
              <a:t>Shuiliang</a:t>
            </a:r>
            <a:r>
              <a:rPr lang="en-US">
                <a:effectLst/>
                <a:latin typeface="Helvetica" pitchFamily="2" charset="0"/>
              </a:rPr>
              <a:t> </a:t>
            </a:r>
            <a:r>
              <a:rPr lang="en-CA">
                <a:effectLst/>
                <a:latin typeface="Helvetica" pitchFamily="2" charset="0"/>
              </a:rPr>
              <a:t>Wu as CAS 747 Final</a:t>
            </a:r>
          </a:p>
          <a:p>
            <a:r>
              <a:rPr lang="en-CA">
                <a:latin typeface="Helvetica" pitchFamily="2" charset="0"/>
              </a:rPr>
              <a:t>April 17</a:t>
            </a:r>
            <a:r>
              <a:rPr lang="en-CA" baseline="30000">
                <a:latin typeface="Helvetica" pitchFamily="2" charset="0"/>
              </a:rPr>
              <a:t>th</a:t>
            </a:r>
            <a:r>
              <a:rPr lang="en-CA">
                <a:latin typeface="Helvetica" pitchFamily="2" charset="0"/>
              </a:rPr>
              <a:t>, 2023</a:t>
            </a:r>
            <a:endParaRPr lang="en-CA">
              <a:effectLst/>
              <a:latin typeface="Helvetica" pitchFamily="2" charset="0"/>
            </a:endParaRPr>
          </a:p>
          <a:p>
            <a:r>
              <a:rPr lang="en-CA">
                <a:latin typeface="Helvetica" pitchFamily="2" charset="0"/>
              </a:rPr>
              <a:t>Professor: Dr. </a:t>
            </a:r>
            <a:r>
              <a:rPr lang="en-CA" err="1">
                <a:latin typeface="Helvetica" pitchFamily="2" charset="0"/>
              </a:rPr>
              <a:t>Lingyang</a:t>
            </a:r>
            <a:r>
              <a:rPr lang="en-CA">
                <a:latin typeface="Helvetica" pitchFamily="2" charset="0"/>
              </a:rPr>
              <a:t> Chu</a:t>
            </a:r>
            <a:endParaRPr lang="en-US">
              <a:latin typeface="Helvetica" pitchFamily="2" charset="0"/>
            </a:endParaRPr>
          </a:p>
        </p:txBody>
      </p:sp>
      <p:sp>
        <p:nvSpPr>
          <p:cNvPr id="5" name="TextBox 4">
            <a:extLst>
              <a:ext uri="{FF2B5EF4-FFF2-40B4-BE49-F238E27FC236}">
                <a16:creationId xmlns:a16="http://schemas.microsoft.com/office/drawing/2014/main" id="{1B0C6F7D-3329-9F4F-8CB7-03182ED4D036}"/>
              </a:ext>
            </a:extLst>
          </p:cNvPr>
          <p:cNvSpPr txBox="1"/>
          <p:nvPr/>
        </p:nvSpPr>
        <p:spPr>
          <a:xfrm>
            <a:off x="1619517" y="587503"/>
            <a:ext cx="9170921" cy="2123658"/>
          </a:xfrm>
          <a:prstGeom prst="rect">
            <a:avLst/>
          </a:prstGeom>
          <a:noFill/>
        </p:spPr>
        <p:txBody>
          <a:bodyPr wrap="square">
            <a:spAutoFit/>
          </a:bodyPr>
          <a:lstStyle/>
          <a:p>
            <a:r>
              <a:rPr lang="en-CA" sz="4400" b="1">
                <a:effectLst/>
                <a:latin typeface="Helvetica" pitchFamily="2" charset="0"/>
              </a:rPr>
              <a:t>Pick and Choose: A GNN-based Imbalanced Learning Approach for Fraud Detection</a:t>
            </a:r>
            <a:endParaRPr lang="en-CA" sz="4400">
              <a:effectLst/>
              <a:latin typeface="Helvetica" pitchFamily="2" charset="0"/>
            </a:endParaRPr>
          </a:p>
        </p:txBody>
      </p:sp>
      <p:pic>
        <p:nvPicPr>
          <p:cNvPr id="11" name="Picture 10">
            <a:extLst>
              <a:ext uri="{FF2B5EF4-FFF2-40B4-BE49-F238E27FC236}">
                <a16:creationId xmlns:a16="http://schemas.microsoft.com/office/drawing/2014/main" id="{0EEAC796-9D56-4443-8D1A-7AF9D3AB7C41}"/>
              </a:ext>
            </a:extLst>
          </p:cNvPr>
          <p:cNvPicPr>
            <a:picLocks noChangeAspect="1"/>
          </p:cNvPicPr>
          <p:nvPr/>
        </p:nvPicPr>
        <p:blipFill>
          <a:blip r:embed="rId3"/>
          <a:stretch>
            <a:fillRect/>
          </a:stretch>
        </p:blipFill>
        <p:spPr>
          <a:xfrm>
            <a:off x="1815013" y="3293083"/>
            <a:ext cx="8408670" cy="1386997"/>
          </a:xfrm>
          <a:prstGeom prst="rect">
            <a:avLst/>
          </a:prstGeom>
        </p:spPr>
      </p:pic>
      <p:sp>
        <p:nvSpPr>
          <p:cNvPr id="12" name="Content Placeholder 2">
            <a:extLst>
              <a:ext uri="{FF2B5EF4-FFF2-40B4-BE49-F238E27FC236}">
                <a16:creationId xmlns:a16="http://schemas.microsoft.com/office/drawing/2014/main" id="{79367B6D-8186-DE48-92F7-45ACFDE22705}"/>
              </a:ext>
            </a:extLst>
          </p:cNvPr>
          <p:cNvSpPr txBox="1">
            <a:spLocks/>
          </p:cNvSpPr>
          <p:nvPr/>
        </p:nvSpPr>
        <p:spPr>
          <a:xfrm>
            <a:off x="1734825" y="2871420"/>
            <a:ext cx="3793067" cy="421663"/>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r>
              <a:rPr lang="en-CA">
                <a:latin typeface="Helvetica" pitchFamily="2" charset="0"/>
              </a:rPr>
              <a:t>Paper Authors: </a:t>
            </a:r>
          </a:p>
        </p:txBody>
      </p:sp>
      <p:sp>
        <p:nvSpPr>
          <p:cNvPr id="13" name="Content Placeholder 2">
            <a:extLst>
              <a:ext uri="{FF2B5EF4-FFF2-40B4-BE49-F238E27FC236}">
                <a16:creationId xmlns:a16="http://schemas.microsoft.com/office/drawing/2014/main" id="{BFE3E913-E81F-0949-A86A-0CE45BE42858}"/>
              </a:ext>
            </a:extLst>
          </p:cNvPr>
          <p:cNvSpPr txBox="1">
            <a:spLocks/>
          </p:cNvSpPr>
          <p:nvPr/>
        </p:nvSpPr>
        <p:spPr>
          <a:xfrm>
            <a:off x="7151570" y="2921992"/>
            <a:ext cx="3793067" cy="4075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r>
              <a:rPr lang="en-CA">
                <a:latin typeface="Helvetica" pitchFamily="2" charset="0"/>
              </a:rPr>
              <a:t>Published Year: April 2021 </a:t>
            </a:r>
            <a:endParaRPr lang="en-US">
              <a:latin typeface="Helvetica" pitchFamily="2" charset="0"/>
            </a:endParaRPr>
          </a:p>
        </p:txBody>
      </p:sp>
    </p:spTree>
    <p:extLst>
      <p:ext uri="{BB962C8B-B14F-4D97-AF65-F5344CB8AC3E}">
        <p14:creationId xmlns:p14="http://schemas.microsoft.com/office/powerpoint/2010/main" val="29930761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CA" sz="4000"/>
              <a:t>Difficulty &amp; Solutions</a:t>
            </a:r>
          </a:p>
        </p:txBody>
      </p:sp>
      <p:sp>
        <p:nvSpPr>
          <p:cNvPr id="71" name="TextBox 70">
            <a:extLst>
              <a:ext uri="{FF2B5EF4-FFF2-40B4-BE49-F238E27FC236}">
                <a16:creationId xmlns:a16="http://schemas.microsoft.com/office/drawing/2014/main" id="{CD1BC4B3-793E-A74D-9973-A4550A781BAA}"/>
              </a:ext>
            </a:extLst>
          </p:cNvPr>
          <p:cNvSpPr txBox="1"/>
          <p:nvPr/>
        </p:nvSpPr>
        <p:spPr>
          <a:xfrm>
            <a:off x="1251677" y="1384345"/>
            <a:ext cx="5110621" cy="461665"/>
          </a:xfrm>
          <a:prstGeom prst="rect">
            <a:avLst/>
          </a:prstGeom>
          <a:noFill/>
        </p:spPr>
        <p:txBody>
          <a:bodyPr wrap="square">
            <a:spAutoFit/>
          </a:bodyPr>
          <a:lstStyle/>
          <a:p>
            <a:r>
              <a:rPr lang="en-CA" sz="2400" b="1">
                <a:latin typeface="Arial" panose="020B0604020202020204" pitchFamily="34" charset="0"/>
              </a:rPr>
              <a:t>1. Equation on Pick</a:t>
            </a:r>
            <a:endParaRPr lang="en-CA" sz="2400">
              <a:latin typeface="Arial" panose="020B0604020202020204" pitchFamily="34" charset="0"/>
            </a:endParaRPr>
          </a:p>
        </p:txBody>
      </p:sp>
      <p:grpSp>
        <p:nvGrpSpPr>
          <p:cNvPr id="4" name="Group 3">
            <a:extLst>
              <a:ext uri="{FF2B5EF4-FFF2-40B4-BE49-F238E27FC236}">
                <a16:creationId xmlns:a16="http://schemas.microsoft.com/office/drawing/2014/main" id="{B1BBC3A9-016D-7201-EBDF-B247ED89F8D4}"/>
              </a:ext>
            </a:extLst>
          </p:cNvPr>
          <p:cNvGrpSpPr/>
          <p:nvPr/>
        </p:nvGrpSpPr>
        <p:grpSpPr>
          <a:xfrm>
            <a:off x="3778655" y="1741226"/>
            <a:ext cx="1783754" cy="1356439"/>
            <a:chOff x="7551737" y="2479931"/>
            <a:chExt cx="2243504" cy="1786424"/>
          </a:xfrm>
        </p:grpSpPr>
        <p:pic>
          <p:nvPicPr>
            <p:cNvPr id="23" name="Picture 4" descr="weight icon">
              <a:extLst>
                <a:ext uri="{FF2B5EF4-FFF2-40B4-BE49-F238E27FC236}">
                  <a16:creationId xmlns:a16="http://schemas.microsoft.com/office/drawing/2014/main" id="{54275787-DE09-1546-BF0B-F5DFF64D4A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747" r="33961" b="16034"/>
            <a:stretch/>
          </p:blipFill>
          <p:spPr bwMode="auto">
            <a:xfrm>
              <a:off x="7551737" y="2479931"/>
              <a:ext cx="2243504" cy="178642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F7F7C53C-BF8A-D34C-B7DF-12AA40B4F326}"/>
                </a:ext>
              </a:extLst>
            </p:cNvPr>
            <p:cNvGrpSpPr/>
            <p:nvPr/>
          </p:nvGrpSpPr>
          <p:grpSpPr>
            <a:xfrm>
              <a:off x="7888493" y="3594042"/>
              <a:ext cx="313560" cy="95293"/>
              <a:chOff x="8194898" y="3567214"/>
              <a:chExt cx="451650" cy="134025"/>
            </a:xfrm>
          </p:grpSpPr>
          <p:grpSp>
            <p:nvGrpSpPr>
              <p:cNvPr id="61" name="Group 60">
                <a:extLst>
                  <a:ext uri="{FF2B5EF4-FFF2-40B4-BE49-F238E27FC236}">
                    <a16:creationId xmlns:a16="http://schemas.microsoft.com/office/drawing/2014/main" id="{4C1CF4B5-D994-6248-AA6F-8D004D880174}"/>
                  </a:ext>
                </a:extLst>
              </p:cNvPr>
              <p:cNvGrpSpPr/>
              <p:nvPr/>
            </p:nvGrpSpPr>
            <p:grpSpPr>
              <a:xfrm>
                <a:off x="8194898" y="3567214"/>
                <a:ext cx="451650" cy="134025"/>
                <a:chOff x="1911964" y="4461047"/>
                <a:chExt cx="451650" cy="134025"/>
              </a:xfrm>
            </p:grpSpPr>
            <p:sp>
              <p:nvSpPr>
                <p:cNvPr id="62" name="Oval 61">
                  <a:extLst>
                    <a:ext uri="{FF2B5EF4-FFF2-40B4-BE49-F238E27FC236}">
                      <a16:creationId xmlns:a16="http://schemas.microsoft.com/office/drawing/2014/main" id="{6A5CF8A5-071D-6D4F-8EAA-204E68BE2DD1}"/>
                    </a:ext>
                  </a:extLst>
                </p:cNvPr>
                <p:cNvSpPr/>
                <p:nvPr/>
              </p:nvSpPr>
              <p:spPr>
                <a:xfrm>
                  <a:off x="1911964" y="4461047"/>
                  <a:ext cx="126000" cy="12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11474AEA-57F8-4240-B404-BB12B0812AF6}"/>
                    </a:ext>
                  </a:extLst>
                </p:cNvPr>
                <p:cNvSpPr/>
                <p:nvPr/>
              </p:nvSpPr>
              <p:spPr>
                <a:xfrm>
                  <a:off x="2237614" y="4469072"/>
                  <a:ext cx="126000" cy="12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Oval 71">
                <a:extLst>
                  <a:ext uri="{FF2B5EF4-FFF2-40B4-BE49-F238E27FC236}">
                    <a16:creationId xmlns:a16="http://schemas.microsoft.com/office/drawing/2014/main" id="{BE395269-0C31-D448-A93C-624B45A144ED}"/>
                  </a:ext>
                </a:extLst>
              </p:cNvPr>
              <p:cNvSpPr/>
              <p:nvPr/>
            </p:nvSpPr>
            <p:spPr>
              <a:xfrm>
                <a:off x="8355315" y="3573633"/>
                <a:ext cx="126000" cy="12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9F0F2926-B199-0D44-80E4-D5C72C5A4AAA}"/>
                </a:ext>
              </a:extLst>
            </p:cNvPr>
            <p:cNvGrpSpPr/>
            <p:nvPr/>
          </p:nvGrpSpPr>
          <p:grpSpPr>
            <a:xfrm>
              <a:off x="9173504" y="3588336"/>
              <a:ext cx="313560" cy="95293"/>
              <a:chOff x="8194898" y="3567214"/>
              <a:chExt cx="451650" cy="134025"/>
            </a:xfrm>
            <a:solidFill>
              <a:schemeClr val="accent1"/>
            </a:solidFill>
          </p:grpSpPr>
          <p:grpSp>
            <p:nvGrpSpPr>
              <p:cNvPr id="74" name="Group 73">
                <a:extLst>
                  <a:ext uri="{FF2B5EF4-FFF2-40B4-BE49-F238E27FC236}">
                    <a16:creationId xmlns:a16="http://schemas.microsoft.com/office/drawing/2014/main" id="{F2DE250F-A13B-664C-A3F8-913016930770}"/>
                  </a:ext>
                </a:extLst>
              </p:cNvPr>
              <p:cNvGrpSpPr/>
              <p:nvPr/>
            </p:nvGrpSpPr>
            <p:grpSpPr>
              <a:xfrm>
                <a:off x="8194898" y="3567214"/>
                <a:ext cx="451650" cy="134025"/>
                <a:chOff x="1911964" y="4461047"/>
                <a:chExt cx="451650" cy="134025"/>
              </a:xfrm>
              <a:grpFill/>
            </p:grpSpPr>
            <p:sp>
              <p:nvSpPr>
                <p:cNvPr id="76" name="Oval 75">
                  <a:extLst>
                    <a:ext uri="{FF2B5EF4-FFF2-40B4-BE49-F238E27FC236}">
                      <a16:creationId xmlns:a16="http://schemas.microsoft.com/office/drawing/2014/main" id="{6EE43227-2785-0543-B7BC-959688D1D9C4}"/>
                    </a:ext>
                  </a:extLst>
                </p:cNvPr>
                <p:cNvSpPr/>
                <p:nvPr/>
              </p:nvSpPr>
              <p:spPr>
                <a:xfrm>
                  <a:off x="1911964" y="4461047"/>
                  <a:ext cx="126000" cy="126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496677EC-A192-0343-B9D8-F9D333681677}"/>
                    </a:ext>
                  </a:extLst>
                </p:cNvPr>
                <p:cNvSpPr/>
                <p:nvPr/>
              </p:nvSpPr>
              <p:spPr>
                <a:xfrm>
                  <a:off x="2237614" y="4469072"/>
                  <a:ext cx="126000" cy="126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Oval 74">
                <a:extLst>
                  <a:ext uri="{FF2B5EF4-FFF2-40B4-BE49-F238E27FC236}">
                    <a16:creationId xmlns:a16="http://schemas.microsoft.com/office/drawing/2014/main" id="{2F8C1C95-14EA-6D4E-A670-A46EFB32E4F0}"/>
                  </a:ext>
                </a:extLst>
              </p:cNvPr>
              <p:cNvSpPr/>
              <p:nvPr/>
            </p:nvSpPr>
            <p:spPr>
              <a:xfrm>
                <a:off x="8355315" y="3573633"/>
                <a:ext cx="126000" cy="126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 name="Group 13">
            <a:extLst>
              <a:ext uri="{FF2B5EF4-FFF2-40B4-BE49-F238E27FC236}">
                <a16:creationId xmlns:a16="http://schemas.microsoft.com/office/drawing/2014/main" id="{2FD1B708-0CF1-D23F-9AAA-AAD404800198}"/>
              </a:ext>
            </a:extLst>
          </p:cNvPr>
          <p:cNvGrpSpPr/>
          <p:nvPr/>
        </p:nvGrpSpPr>
        <p:grpSpPr>
          <a:xfrm>
            <a:off x="1564970" y="3037221"/>
            <a:ext cx="1238418" cy="523220"/>
            <a:chOff x="7091274" y="1759720"/>
            <a:chExt cx="1238418" cy="523220"/>
          </a:xfrm>
        </p:grpSpPr>
        <p:sp>
          <p:nvSpPr>
            <p:cNvPr id="78" name="TextBox 77">
              <a:extLst>
                <a:ext uri="{FF2B5EF4-FFF2-40B4-BE49-F238E27FC236}">
                  <a16:creationId xmlns:a16="http://schemas.microsoft.com/office/drawing/2014/main" id="{F4533C30-C4C3-F840-8A56-4004DD7DF02E}"/>
                </a:ext>
              </a:extLst>
            </p:cNvPr>
            <p:cNvSpPr txBox="1"/>
            <p:nvPr/>
          </p:nvSpPr>
          <p:spPr>
            <a:xfrm>
              <a:off x="7091274" y="1759720"/>
              <a:ext cx="1238418" cy="523220"/>
            </a:xfrm>
            <a:prstGeom prst="rect">
              <a:avLst/>
            </a:prstGeom>
            <a:noFill/>
          </p:spPr>
          <p:txBody>
            <a:bodyPr wrap="square">
              <a:spAutoFit/>
            </a:bodyPr>
            <a:lstStyle/>
            <a:p>
              <a:r>
                <a:rPr lang="en-CA" sz="1400">
                  <a:latin typeface="Arial" panose="020B0604020202020204" pitchFamily="34" charset="0"/>
                </a:rPr>
                <a:t>LF(  ) = 3</a:t>
              </a:r>
            </a:p>
            <a:p>
              <a:r>
                <a:rPr lang="en-CA" sz="1400">
                  <a:latin typeface="Arial" panose="020B0604020202020204" pitchFamily="34" charset="0"/>
                </a:rPr>
                <a:t>LF(  ) = </a:t>
              </a:r>
              <a:r>
                <a:rPr lang="en-US" altLang="zh-CN" sz="1400">
                  <a:latin typeface="Arial" panose="020B0604020202020204" pitchFamily="34" charset="0"/>
                </a:rPr>
                <a:t>6</a:t>
              </a:r>
              <a:endParaRPr lang="en-CA" sz="1400">
                <a:latin typeface="Arial" panose="020B0604020202020204" pitchFamily="34" charset="0"/>
              </a:endParaRPr>
            </a:p>
          </p:txBody>
        </p:sp>
        <p:sp>
          <p:nvSpPr>
            <p:cNvPr id="79" name="Oval 78">
              <a:extLst>
                <a:ext uri="{FF2B5EF4-FFF2-40B4-BE49-F238E27FC236}">
                  <a16:creationId xmlns:a16="http://schemas.microsoft.com/office/drawing/2014/main" id="{0A29B065-22DE-8B48-B18F-0F0874329B8D}"/>
                </a:ext>
              </a:extLst>
            </p:cNvPr>
            <p:cNvSpPr/>
            <p:nvPr/>
          </p:nvSpPr>
          <p:spPr>
            <a:xfrm>
              <a:off x="7457300" y="1867981"/>
              <a:ext cx="73152" cy="731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0" name="Oval 79">
              <a:extLst>
                <a:ext uri="{FF2B5EF4-FFF2-40B4-BE49-F238E27FC236}">
                  <a16:creationId xmlns:a16="http://schemas.microsoft.com/office/drawing/2014/main" id="{2225A8B1-6D6A-F348-A072-343FB09576FF}"/>
                </a:ext>
              </a:extLst>
            </p:cNvPr>
            <p:cNvSpPr/>
            <p:nvPr/>
          </p:nvSpPr>
          <p:spPr>
            <a:xfrm>
              <a:off x="7457300" y="2106279"/>
              <a:ext cx="73152" cy="7315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10" name="Group 9">
            <a:extLst>
              <a:ext uri="{FF2B5EF4-FFF2-40B4-BE49-F238E27FC236}">
                <a16:creationId xmlns:a16="http://schemas.microsoft.com/office/drawing/2014/main" id="{2F3E0A96-8A3E-B6E7-560A-2E2BB8B51C88}"/>
              </a:ext>
            </a:extLst>
          </p:cNvPr>
          <p:cNvGrpSpPr/>
          <p:nvPr/>
        </p:nvGrpSpPr>
        <p:grpSpPr>
          <a:xfrm>
            <a:off x="4046401" y="3043194"/>
            <a:ext cx="1633015" cy="523220"/>
            <a:chOff x="9884969" y="1686565"/>
            <a:chExt cx="1633015" cy="523220"/>
          </a:xfrm>
        </p:grpSpPr>
        <p:sp>
          <p:nvSpPr>
            <p:cNvPr id="82" name="TextBox 81">
              <a:extLst>
                <a:ext uri="{FF2B5EF4-FFF2-40B4-BE49-F238E27FC236}">
                  <a16:creationId xmlns:a16="http://schemas.microsoft.com/office/drawing/2014/main" id="{0968058D-CE96-564B-A7A7-6ABDE366F952}"/>
                </a:ext>
              </a:extLst>
            </p:cNvPr>
            <p:cNvSpPr txBox="1"/>
            <p:nvPr/>
          </p:nvSpPr>
          <p:spPr>
            <a:xfrm>
              <a:off x="9884969" y="1686565"/>
              <a:ext cx="1633015" cy="523220"/>
            </a:xfrm>
            <a:prstGeom prst="rect">
              <a:avLst/>
            </a:prstGeom>
            <a:noFill/>
          </p:spPr>
          <p:txBody>
            <a:bodyPr wrap="square">
              <a:spAutoFit/>
            </a:bodyPr>
            <a:lstStyle/>
            <a:p>
              <a:r>
                <a:rPr lang="en-CA" sz="1400">
                  <a:latin typeface="Arial" panose="020B0604020202020204" pitchFamily="34" charset="0"/>
                </a:rPr>
                <a:t>  P(  ) = 1/3</a:t>
              </a:r>
            </a:p>
            <a:p>
              <a:r>
                <a:rPr lang="en-CA" sz="1400">
                  <a:latin typeface="Arial" panose="020B0604020202020204" pitchFamily="34" charset="0"/>
                </a:rPr>
                <a:t>  P(  ) = 1/</a:t>
              </a:r>
              <a:r>
                <a:rPr lang="en-US" altLang="zh-CN" sz="1400">
                  <a:latin typeface="Arial" panose="020B0604020202020204" pitchFamily="34" charset="0"/>
                </a:rPr>
                <a:t>6</a:t>
              </a:r>
              <a:endParaRPr lang="en-CA" sz="1400">
                <a:latin typeface="Arial" panose="020B0604020202020204" pitchFamily="34" charset="0"/>
              </a:endParaRPr>
            </a:p>
          </p:txBody>
        </p:sp>
        <p:sp>
          <p:nvSpPr>
            <p:cNvPr id="83" name="Oval 82">
              <a:extLst>
                <a:ext uri="{FF2B5EF4-FFF2-40B4-BE49-F238E27FC236}">
                  <a16:creationId xmlns:a16="http://schemas.microsoft.com/office/drawing/2014/main" id="{CDC1E5BB-275E-AC46-BC5A-E549B5968118}"/>
                </a:ext>
              </a:extLst>
            </p:cNvPr>
            <p:cNvSpPr/>
            <p:nvPr/>
          </p:nvSpPr>
          <p:spPr>
            <a:xfrm>
              <a:off x="10260782" y="2051423"/>
              <a:ext cx="73152" cy="7315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55EE3B88-CBBD-1D4C-9C61-D0A6E6B3D79D}"/>
                </a:ext>
              </a:extLst>
            </p:cNvPr>
            <p:cNvSpPr/>
            <p:nvPr/>
          </p:nvSpPr>
          <p:spPr>
            <a:xfrm>
              <a:off x="10260782" y="1809778"/>
              <a:ext cx="73152" cy="731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a:extLst>
              <a:ext uri="{FF2B5EF4-FFF2-40B4-BE49-F238E27FC236}">
                <a16:creationId xmlns:a16="http://schemas.microsoft.com/office/drawing/2014/main" id="{A03B814F-9FAF-944A-B2E2-45CAA4FA34D1}"/>
              </a:ext>
            </a:extLst>
          </p:cNvPr>
          <p:cNvPicPr>
            <a:picLocks noChangeAspect="1"/>
          </p:cNvPicPr>
          <p:nvPr/>
        </p:nvPicPr>
        <p:blipFill>
          <a:blip r:embed="rId4"/>
          <a:stretch>
            <a:fillRect/>
          </a:stretch>
        </p:blipFill>
        <p:spPr>
          <a:xfrm>
            <a:off x="6116916" y="1878621"/>
            <a:ext cx="1998436" cy="1575038"/>
          </a:xfrm>
          <a:prstGeom prst="rect">
            <a:avLst/>
          </a:prstGeom>
        </p:spPr>
      </p:pic>
      <p:grpSp>
        <p:nvGrpSpPr>
          <p:cNvPr id="6" name="Group 5">
            <a:extLst>
              <a:ext uri="{FF2B5EF4-FFF2-40B4-BE49-F238E27FC236}">
                <a16:creationId xmlns:a16="http://schemas.microsoft.com/office/drawing/2014/main" id="{D5EDE0CF-B88B-429E-BC50-80B914DE9AB2}"/>
              </a:ext>
            </a:extLst>
          </p:cNvPr>
          <p:cNvGrpSpPr/>
          <p:nvPr/>
        </p:nvGrpSpPr>
        <p:grpSpPr>
          <a:xfrm>
            <a:off x="912518" y="1781956"/>
            <a:ext cx="1876592" cy="1265441"/>
            <a:chOff x="2396759" y="1615177"/>
            <a:chExt cx="3341774" cy="2512520"/>
          </a:xfrm>
        </p:grpSpPr>
        <p:pic>
          <p:nvPicPr>
            <p:cNvPr id="20" name="Picture 4" descr="weight icon">
              <a:extLst>
                <a:ext uri="{FF2B5EF4-FFF2-40B4-BE49-F238E27FC236}">
                  <a16:creationId xmlns:a16="http://schemas.microsoft.com/office/drawing/2014/main" id="{3CA896E5-1131-0C4C-8ABC-DCADF62E8F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6606" b="16034"/>
            <a:stretch/>
          </p:blipFill>
          <p:spPr bwMode="auto">
            <a:xfrm>
              <a:off x="2396759" y="1615177"/>
              <a:ext cx="3341774" cy="2512520"/>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76B37FA1-9BD7-F742-BE35-5C3AF8DA3A8C}"/>
                </a:ext>
              </a:extLst>
            </p:cNvPr>
            <p:cNvGrpSpPr/>
            <p:nvPr/>
          </p:nvGrpSpPr>
          <p:grpSpPr>
            <a:xfrm>
              <a:off x="4865868" y="3163837"/>
              <a:ext cx="404430" cy="387621"/>
              <a:chOff x="3720788" y="4601487"/>
              <a:chExt cx="404430" cy="387621"/>
            </a:xfrm>
            <a:solidFill>
              <a:schemeClr val="bg1">
                <a:lumMod val="75000"/>
              </a:schemeClr>
            </a:solidFill>
          </p:grpSpPr>
          <p:sp>
            <p:nvSpPr>
              <p:cNvPr id="29" name="Oval 28">
                <a:extLst>
                  <a:ext uri="{FF2B5EF4-FFF2-40B4-BE49-F238E27FC236}">
                    <a16:creationId xmlns:a16="http://schemas.microsoft.com/office/drawing/2014/main" id="{B5DB6A1F-E14A-6344-81C4-D52185498B75}"/>
                  </a:ext>
                </a:extLst>
              </p:cNvPr>
              <p:cNvSpPr/>
              <p:nvPr/>
            </p:nvSpPr>
            <p:spPr>
              <a:xfrm>
                <a:off x="3860003" y="4863108"/>
                <a:ext cx="126000" cy="12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437AB62-05E6-7241-8AC9-8B41D8FEDDBD}"/>
                  </a:ext>
                </a:extLst>
              </p:cNvPr>
              <p:cNvSpPr/>
              <p:nvPr/>
            </p:nvSpPr>
            <p:spPr>
              <a:xfrm>
                <a:off x="3720788" y="4863108"/>
                <a:ext cx="126000" cy="12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412A9C9-8297-F74F-9747-E647C2786B20}"/>
                  </a:ext>
                </a:extLst>
              </p:cNvPr>
              <p:cNvSpPr/>
              <p:nvPr/>
            </p:nvSpPr>
            <p:spPr>
              <a:xfrm>
                <a:off x="3999218" y="4863108"/>
                <a:ext cx="126000" cy="12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DBD9D35-EFB2-7045-AEF0-2E7EC7A19FC3}"/>
                  </a:ext>
                </a:extLst>
              </p:cNvPr>
              <p:cNvSpPr/>
              <p:nvPr/>
            </p:nvSpPr>
            <p:spPr>
              <a:xfrm>
                <a:off x="3936218" y="4737108"/>
                <a:ext cx="126000" cy="12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B4EA991-C5D1-3A40-A813-007B56A67F23}"/>
                  </a:ext>
                </a:extLst>
              </p:cNvPr>
              <p:cNvSpPr/>
              <p:nvPr/>
            </p:nvSpPr>
            <p:spPr>
              <a:xfrm>
                <a:off x="3797003" y="4737108"/>
                <a:ext cx="126000" cy="12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B99655A-45D2-4F48-82F5-947474CA6E78}"/>
                  </a:ext>
                </a:extLst>
              </p:cNvPr>
              <p:cNvSpPr/>
              <p:nvPr/>
            </p:nvSpPr>
            <p:spPr>
              <a:xfrm>
                <a:off x="3866181" y="4601487"/>
                <a:ext cx="126000" cy="12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072F4A37-9988-074D-BB77-6B739AF822CA}"/>
                </a:ext>
              </a:extLst>
            </p:cNvPr>
            <p:cNvGrpSpPr/>
            <p:nvPr/>
          </p:nvGrpSpPr>
          <p:grpSpPr>
            <a:xfrm>
              <a:off x="3047418" y="2915922"/>
              <a:ext cx="316900" cy="127600"/>
              <a:chOff x="1902338" y="4469072"/>
              <a:chExt cx="316900" cy="127600"/>
            </a:xfrm>
            <a:solidFill>
              <a:schemeClr val="accent1"/>
            </a:solidFill>
          </p:grpSpPr>
          <p:sp>
            <p:nvSpPr>
              <p:cNvPr id="59" name="Oval 58">
                <a:extLst>
                  <a:ext uri="{FF2B5EF4-FFF2-40B4-BE49-F238E27FC236}">
                    <a16:creationId xmlns:a16="http://schemas.microsoft.com/office/drawing/2014/main" id="{0855F05B-43B9-A046-A7AC-831A88D1B64D}"/>
                  </a:ext>
                </a:extLst>
              </p:cNvPr>
              <p:cNvSpPr/>
              <p:nvPr/>
            </p:nvSpPr>
            <p:spPr>
              <a:xfrm>
                <a:off x="1902338" y="4470672"/>
                <a:ext cx="126000" cy="12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7310FF27-06A6-B944-BC27-FC8EC3479C54}"/>
                  </a:ext>
                </a:extLst>
              </p:cNvPr>
              <p:cNvSpPr/>
              <p:nvPr/>
            </p:nvSpPr>
            <p:spPr>
              <a:xfrm>
                <a:off x="2093238" y="4469072"/>
                <a:ext cx="126000" cy="12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Oval 37">
              <a:extLst>
                <a:ext uri="{FF2B5EF4-FFF2-40B4-BE49-F238E27FC236}">
                  <a16:creationId xmlns:a16="http://schemas.microsoft.com/office/drawing/2014/main" id="{C4A62C21-D92C-D64E-801B-B5E0C73E7624}"/>
                </a:ext>
              </a:extLst>
            </p:cNvPr>
            <p:cNvSpPr/>
            <p:nvPr/>
          </p:nvSpPr>
          <p:spPr>
            <a:xfrm>
              <a:off x="3438844" y="2923943"/>
              <a:ext cx="126000" cy="12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13BF7762-5E22-D747-BA8E-C7C268846A37}"/>
              </a:ext>
            </a:extLst>
          </p:cNvPr>
          <p:cNvPicPr>
            <a:picLocks noChangeAspect="1"/>
          </p:cNvPicPr>
          <p:nvPr/>
        </p:nvPicPr>
        <p:blipFill>
          <a:blip r:embed="rId5"/>
          <a:stretch>
            <a:fillRect/>
          </a:stretch>
        </p:blipFill>
        <p:spPr>
          <a:xfrm>
            <a:off x="9797330" y="1846010"/>
            <a:ext cx="2019140" cy="1544048"/>
          </a:xfrm>
          <a:prstGeom prst="rect">
            <a:avLst/>
          </a:prstGeom>
        </p:spPr>
      </p:pic>
      <p:pic>
        <p:nvPicPr>
          <p:cNvPr id="3" name="Picture 2">
            <a:extLst>
              <a:ext uri="{FF2B5EF4-FFF2-40B4-BE49-F238E27FC236}">
                <a16:creationId xmlns:a16="http://schemas.microsoft.com/office/drawing/2014/main" id="{2F3CEDC1-B474-FA4A-9D05-8FE30AA51F1C}"/>
              </a:ext>
            </a:extLst>
          </p:cNvPr>
          <p:cNvPicPr>
            <a:picLocks noChangeAspect="1"/>
          </p:cNvPicPr>
          <p:nvPr/>
        </p:nvPicPr>
        <p:blipFill>
          <a:blip r:embed="rId6"/>
          <a:stretch>
            <a:fillRect/>
          </a:stretch>
        </p:blipFill>
        <p:spPr>
          <a:xfrm>
            <a:off x="8115352" y="2384317"/>
            <a:ext cx="1702682" cy="563646"/>
          </a:xfrm>
          <a:prstGeom prst="rect">
            <a:avLst/>
          </a:prstGeom>
        </p:spPr>
      </p:pic>
      <p:sp>
        <p:nvSpPr>
          <p:cNvPr id="15" name="Arrow: Right 14">
            <a:extLst>
              <a:ext uri="{FF2B5EF4-FFF2-40B4-BE49-F238E27FC236}">
                <a16:creationId xmlns:a16="http://schemas.microsoft.com/office/drawing/2014/main" id="{93530785-9B65-C587-29AB-310BA80C2869}"/>
              </a:ext>
            </a:extLst>
          </p:cNvPr>
          <p:cNvSpPr/>
          <p:nvPr/>
        </p:nvSpPr>
        <p:spPr>
          <a:xfrm>
            <a:off x="3079505" y="2655199"/>
            <a:ext cx="521003" cy="231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CAEFA89-8352-577B-8718-E87605761C86}"/>
              </a:ext>
            </a:extLst>
          </p:cNvPr>
          <p:cNvPicPr>
            <a:picLocks noChangeAspect="1"/>
          </p:cNvPicPr>
          <p:nvPr/>
        </p:nvPicPr>
        <p:blipFill>
          <a:blip r:embed="rId7"/>
          <a:stretch>
            <a:fillRect/>
          </a:stretch>
        </p:blipFill>
        <p:spPr>
          <a:xfrm>
            <a:off x="1688739" y="3784229"/>
            <a:ext cx="6828234" cy="1371302"/>
          </a:xfrm>
          <a:prstGeom prst="rect">
            <a:avLst/>
          </a:prstGeom>
        </p:spPr>
      </p:pic>
      <p:pic>
        <p:nvPicPr>
          <p:cNvPr id="13" name="Picture 12">
            <a:extLst>
              <a:ext uri="{FF2B5EF4-FFF2-40B4-BE49-F238E27FC236}">
                <a16:creationId xmlns:a16="http://schemas.microsoft.com/office/drawing/2014/main" id="{1E2AA7F8-F505-DE05-F464-A78F57818AFA}"/>
              </a:ext>
            </a:extLst>
          </p:cNvPr>
          <p:cNvPicPr>
            <a:picLocks noChangeAspect="1"/>
          </p:cNvPicPr>
          <p:nvPr/>
        </p:nvPicPr>
        <p:blipFill>
          <a:blip r:embed="rId8"/>
          <a:stretch>
            <a:fillRect/>
          </a:stretch>
        </p:blipFill>
        <p:spPr>
          <a:xfrm>
            <a:off x="1688739" y="5339875"/>
            <a:ext cx="8312629" cy="1371301"/>
          </a:xfrm>
          <a:prstGeom prst="rect">
            <a:avLst/>
          </a:prstGeom>
        </p:spPr>
      </p:pic>
      <p:sp>
        <p:nvSpPr>
          <p:cNvPr id="8" name="Rectangle 7">
            <a:extLst>
              <a:ext uri="{FF2B5EF4-FFF2-40B4-BE49-F238E27FC236}">
                <a16:creationId xmlns:a16="http://schemas.microsoft.com/office/drawing/2014/main" id="{E9A2AA1B-39AC-2091-15B7-B2FB6708F983}"/>
              </a:ext>
            </a:extLst>
          </p:cNvPr>
          <p:cNvSpPr/>
          <p:nvPr/>
        </p:nvSpPr>
        <p:spPr>
          <a:xfrm>
            <a:off x="3250359" y="4589085"/>
            <a:ext cx="2494625" cy="29134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D34B330-6681-FDE4-16A1-3832055C194F}"/>
              </a:ext>
            </a:extLst>
          </p:cNvPr>
          <p:cNvSpPr/>
          <p:nvPr/>
        </p:nvSpPr>
        <p:spPr>
          <a:xfrm>
            <a:off x="3174901" y="6076097"/>
            <a:ext cx="3030590" cy="3602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52C5A6-B073-3162-9F2D-A8BF6FC37356}"/>
              </a:ext>
            </a:extLst>
          </p:cNvPr>
          <p:cNvSpPr/>
          <p:nvPr/>
        </p:nvSpPr>
        <p:spPr>
          <a:xfrm>
            <a:off x="2079247" y="4331704"/>
            <a:ext cx="6437726" cy="2913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A229C51-1C5D-ADFC-E687-22F8D0304683}"/>
              </a:ext>
            </a:extLst>
          </p:cNvPr>
          <p:cNvSpPr/>
          <p:nvPr/>
        </p:nvSpPr>
        <p:spPr>
          <a:xfrm>
            <a:off x="1967572" y="5815557"/>
            <a:ext cx="8033796" cy="2913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2133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CA" sz="4000"/>
              <a:t>Experiments &amp; Improvements</a:t>
            </a:r>
          </a:p>
          <a:p>
            <a:endParaRPr lang="en-US" sz="4000"/>
          </a:p>
        </p:txBody>
      </p:sp>
      <p:sp>
        <p:nvSpPr>
          <p:cNvPr id="71" name="TextBox 70">
            <a:extLst>
              <a:ext uri="{FF2B5EF4-FFF2-40B4-BE49-F238E27FC236}">
                <a16:creationId xmlns:a16="http://schemas.microsoft.com/office/drawing/2014/main" id="{CD1BC4B3-793E-A74D-9973-A4550A781BAA}"/>
              </a:ext>
            </a:extLst>
          </p:cNvPr>
          <p:cNvSpPr txBox="1"/>
          <p:nvPr/>
        </p:nvSpPr>
        <p:spPr>
          <a:xfrm>
            <a:off x="1251677" y="1384345"/>
            <a:ext cx="5110621" cy="461665"/>
          </a:xfrm>
          <a:prstGeom prst="rect">
            <a:avLst/>
          </a:prstGeom>
          <a:noFill/>
        </p:spPr>
        <p:txBody>
          <a:bodyPr wrap="square">
            <a:spAutoFit/>
          </a:bodyPr>
          <a:lstStyle/>
          <a:p>
            <a:r>
              <a:rPr lang="en-CA" sz="2400" b="1">
                <a:latin typeface="Arial" panose="020B0604020202020204" pitchFamily="34" charset="0"/>
              </a:rPr>
              <a:t>Improvements on Pick</a:t>
            </a:r>
            <a:endParaRPr lang="en-CA" sz="2400">
              <a:latin typeface="Arial" panose="020B0604020202020204" pitchFamily="34" charset="0"/>
            </a:endParaRPr>
          </a:p>
        </p:txBody>
      </p:sp>
      <p:graphicFrame>
        <p:nvGraphicFramePr>
          <p:cNvPr id="17" name="Table 16">
            <a:extLst>
              <a:ext uri="{FF2B5EF4-FFF2-40B4-BE49-F238E27FC236}">
                <a16:creationId xmlns:a16="http://schemas.microsoft.com/office/drawing/2014/main" id="{6FC89CBA-5207-B5B4-0744-BAB3DF29851F}"/>
              </a:ext>
            </a:extLst>
          </p:cNvPr>
          <p:cNvGraphicFramePr>
            <a:graphicFrameLocks noGrp="1"/>
          </p:cNvGraphicFramePr>
          <p:nvPr>
            <p:extLst>
              <p:ext uri="{D42A27DB-BD31-4B8C-83A1-F6EECF244321}">
                <p14:modId xmlns:p14="http://schemas.microsoft.com/office/powerpoint/2010/main" val="1546965091"/>
              </p:ext>
            </p:extLst>
          </p:nvPr>
        </p:nvGraphicFramePr>
        <p:xfrm>
          <a:off x="5328798" y="5149629"/>
          <a:ext cx="1219200" cy="1524000"/>
        </p:xfrm>
        <a:graphic>
          <a:graphicData uri="http://schemas.openxmlformats.org/drawingml/2006/table">
            <a:tbl>
              <a:tblPr/>
              <a:tblGrid>
                <a:gridCol w="609600">
                  <a:extLst>
                    <a:ext uri="{9D8B030D-6E8A-4147-A177-3AD203B41FA5}">
                      <a16:colId xmlns:a16="http://schemas.microsoft.com/office/drawing/2014/main" val="2185092235"/>
                    </a:ext>
                  </a:extLst>
                </a:gridCol>
                <a:gridCol w="609600">
                  <a:extLst>
                    <a:ext uri="{9D8B030D-6E8A-4147-A177-3AD203B41FA5}">
                      <a16:colId xmlns:a16="http://schemas.microsoft.com/office/drawing/2014/main" val="1833420217"/>
                    </a:ext>
                  </a:extLst>
                </a:gridCol>
              </a:tblGrid>
              <a:tr h="190500">
                <a:tc>
                  <a:txBody>
                    <a:bodyPr/>
                    <a:lstStyle/>
                    <a:p>
                      <a:pPr algn="ctr" fontAlgn="b"/>
                      <a:r>
                        <a:rPr lang="en-US" sz="1100" b="0" i="0" u="none" strike="noStrike">
                          <a:solidFill>
                            <a:srgbClr val="000000"/>
                          </a:solidFill>
                          <a:effectLst/>
                          <a:latin typeface="Calibri" panose="020F0502020204030204" pitchFamily="34" charset="0"/>
                        </a:rPr>
                        <a:t>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AUC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1197474"/>
                  </a:ext>
                </a:extLst>
              </a:tr>
              <a:tr h="190500">
                <a:tc>
                  <a:txBody>
                    <a:bodyPr/>
                    <a:lstStyle/>
                    <a:p>
                      <a:pPr algn="ctr" fontAlgn="b"/>
                      <a:r>
                        <a:rPr lang="en-US" sz="1100" b="0" i="0" u="none" strike="noStrike">
                          <a:solidFill>
                            <a:srgbClr val="000000"/>
                          </a:solidFill>
                          <a:effectLst/>
                          <a:latin typeface="Calibri" panose="020F0502020204030204" pitchFamily="34" charset="0"/>
                        </a:rPr>
                        <a:t>0.25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0.9647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4458748"/>
                  </a:ext>
                </a:extLst>
              </a:tr>
              <a:tr h="190500">
                <a:tc>
                  <a:txBody>
                    <a:bodyPr/>
                    <a:lstStyle/>
                    <a:p>
                      <a:pPr algn="ctr" fontAlgn="b"/>
                      <a:r>
                        <a:rPr lang="en-US" sz="1100" b="0" i="0" u="none" strike="noStrike">
                          <a:solidFill>
                            <a:srgbClr val="000000"/>
                          </a:solidFill>
                          <a:effectLst/>
                          <a:latin typeface="Calibri" panose="020F0502020204030204" pitchFamily="34" charset="0"/>
                        </a:rPr>
                        <a:t>0.50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0.9666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9330036"/>
                  </a:ext>
                </a:extLst>
              </a:tr>
              <a:tr h="190500">
                <a:tc>
                  <a:txBody>
                    <a:bodyPr/>
                    <a:lstStyle/>
                    <a:p>
                      <a:pPr algn="ctr" fontAlgn="b"/>
                      <a:r>
                        <a:rPr lang="en-US" sz="1100" b="0" i="0" u="none" strike="noStrike">
                          <a:solidFill>
                            <a:srgbClr val="000000"/>
                          </a:solidFill>
                          <a:effectLst/>
                          <a:latin typeface="Calibri" panose="020F0502020204030204" pitchFamily="34" charset="0"/>
                        </a:rPr>
                        <a:t>0.60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B050"/>
                          </a:solidFill>
                          <a:effectLst/>
                          <a:latin typeface="Calibri" panose="020F0502020204030204" pitchFamily="34" charset="0"/>
                        </a:rPr>
                        <a:t>0.9672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5318231"/>
                  </a:ext>
                </a:extLst>
              </a:tr>
              <a:tr h="190500">
                <a:tc>
                  <a:txBody>
                    <a:bodyPr/>
                    <a:lstStyle/>
                    <a:p>
                      <a:pPr algn="ctr" fontAlgn="b"/>
                      <a:r>
                        <a:rPr lang="en-US" sz="1100" b="0" i="0" u="none" strike="noStrike">
                          <a:solidFill>
                            <a:srgbClr val="000000"/>
                          </a:solidFill>
                          <a:effectLst/>
                          <a:latin typeface="Calibri" panose="020F0502020204030204" pitchFamily="34" charset="0"/>
                        </a:rPr>
                        <a:t>0.65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0.9629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7506652"/>
                  </a:ext>
                </a:extLst>
              </a:tr>
              <a:tr h="190500">
                <a:tc>
                  <a:txBody>
                    <a:bodyPr/>
                    <a:lstStyle/>
                    <a:p>
                      <a:pPr algn="ctr" fontAlgn="b"/>
                      <a:r>
                        <a:rPr lang="en-US" sz="1100" b="0" i="0" u="none" strike="noStrike" dirty="0">
                          <a:solidFill>
                            <a:srgbClr val="000000"/>
                          </a:solidFill>
                          <a:effectLst/>
                          <a:latin typeface="Calibri" panose="020F0502020204030204" pitchFamily="34" charset="0"/>
                        </a:rPr>
                        <a:t>0.75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0.9636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8730518"/>
                  </a:ext>
                </a:extLst>
              </a:tr>
              <a:tr h="190500">
                <a:tc>
                  <a:txBody>
                    <a:bodyPr/>
                    <a:lstStyle/>
                    <a:p>
                      <a:pPr algn="ctr" fontAlgn="b"/>
                      <a:r>
                        <a:rPr lang="en-US" sz="1100" b="0" i="0" u="none" strike="noStrike">
                          <a:solidFill>
                            <a:srgbClr val="000000"/>
                          </a:solidFill>
                          <a:effectLst/>
                          <a:latin typeface="Calibri" panose="020F0502020204030204" pitchFamily="34" charset="0"/>
                        </a:rPr>
                        <a:t>1.00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0.9666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6007468"/>
                  </a:ext>
                </a:extLst>
              </a:tr>
              <a:tr h="190500">
                <a:tc>
                  <a:txBody>
                    <a:bodyPr/>
                    <a:lstStyle/>
                    <a:p>
                      <a:pPr algn="ctr" fontAlgn="b"/>
                      <a:r>
                        <a:rPr lang="en-US" sz="1100" b="0" i="0" u="none" strike="noStrike">
                          <a:solidFill>
                            <a:srgbClr val="000000"/>
                          </a:solidFill>
                          <a:effectLst/>
                          <a:latin typeface="Calibri" panose="020F0502020204030204" pitchFamily="34" charset="0"/>
                        </a:rPr>
                        <a:t>2.00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0.9487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2587586"/>
                  </a:ext>
                </a:extLst>
              </a:tr>
            </a:tbl>
          </a:graphicData>
        </a:graphic>
      </p:graphicFrame>
      <p:sp>
        <p:nvSpPr>
          <p:cNvPr id="19" name="TextBox 18">
            <a:extLst>
              <a:ext uri="{FF2B5EF4-FFF2-40B4-BE49-F238E27FC236}">
                <a16:creationId xmlns:a16="http://schemas.microsoft.com/office/drawing/2014/main" id="{4E4D9EDF-4EEA-15CB-3971-19D34E0BDCFB}"/>
              </a:ext>
            </a:extLst>
          </p:cNvPr>
          <p:cNvSpPr txBox="1"/>
          <p:nvPr/>
        </p:nvSpPr>
        <p:spPr>
          <a:xfrm>
            <a:off x="5157927" y="4766071"/>
            <a:ext cx="1802167" cy="338554"/>
          </a:xfrm>
          <a:prstGeom prst="rect">
            <a:avLst/>
          </a:prstGeom>
          <a:noFill/>
        </p:spPr>
        <p:txBody>
          <a:bodyPr wrap="square">
            <a:spAutoFit/>
          </a:bodyPr>
          <a:lstStyle/>
          <a:p>
            <a:r>
              <a:rPr lang="en-US" sz="1600" b="1" i="0" u="none" strike="noStrike" dirty="0">
                <a:solidFill>
                  <a:srgbClr val="000000"/>
                </a:solidFill>
                <a:effectLst/>
                <a:latin typeface="Calibri" panose="020F0502020204030204" pitchFamily="34" charset="0"/>
              </a:rPr>
              <a:t>Optimization on k</a:t>
            </a:r>
            <a:endParaRPr lang="en-US" sz="1600" b="1" dirty="0"/>
          </a:p>
        </p:txBody>
      </p:sp>
      <p:sp>
        <p:nvSpPr>
          <p:cNvPr id="2" name="TextBox 1">
            <a:extLst>
              <a:ext uri="{FF2B5EF4-FFF2-40B4-BE49-F238E27FC236}">
                <a16:creationId xmlns:a16="http://schemas.microsoft.com/office/drawing/2014/main" id="{E600AC25-0F1D-EE78-4D7D-4E309FC8A9F3}"/>
              </a:ext>
            </a:extLst>
          </p:cNvPr>
          <p:cNvSpPr txBox="1"/>
          <p:nvPr/>
        </p:nvSpPr>
        <p:spPr>
          <a:xfrm>
            <a:off x="4587869" y="2053527"/>
            <a:ext cx="3548856" cy="338554"/>
          </a:xfrm>
          <a:prstGeom prst="rect">
            <a:avLst/>
          </a:prstGeom>
          <a:noFill/>
        </p:spPr>
        <p:txBody>
          <a:bodyPr wrap="square">
            <a:spAutoFit/>
          </a:bodyPr>
          <a:lstStyle/>
          <a:p>
            <a:r>
              <a:rPr lang="en-US" sz="1600" b="1" i="0" u="none" strike="noStrike" dirty="0">
                <a:solidFill>
                  <a:srgbClr val="000000"/>
                </a:solidFill>
                <a:effectLst/>
                <a:latin typeface="Calibri" panose="020F0502020204030204" pitchFamily="34" charset="0"/>
              </a:rPr>
              <a:t>Summary of </a:t>
            </a:r>
            <a:r>
              <a:rPr lang="en-US" sz="1600" b="1" dirty="0">
                <a:solidFill>
                  <a:srgbClr val="000000"/>
                </a:solidFill>
                <a:latin typeface="Calibri" panose="020F0502020204030204" pitchFamily="34" charset="0"/>
              </a:rPr>
              <a:t>E</a:t>
            </a:r>
            <a:r>
              <a:rPr lang="en-US" sz="1600" b="1" i="0" u="none" strike="noStrike" dirty="0">
                <a:solidFill>
                  <a:srgbClr val="000000"/>
                </a:solidFill>
                <a:effectLst/>
                <a:latin typeface="Calibri" panose="020F0502020204030204" pitchFamily="34" charset="0"/>
              </a:rPr>
              <a:t>xperiment </a:t>
            </a:r>
            <a:r>
              <a:rPr lang="en-US" sz="1600" b="1" dirty="0">
                <a:solidFill>
                  <a:srgbClr val="000000"/>
                </a:solidFill>
                <a:latin typeface="Calibri" panose="020F0502020204030204" pitchFamily="34" charset="0"/>
              </a:rPr>
              <a:t>R</a:t>
            </a:r>
            <a:r>
              <a:rPr lang="en-US" sz="1600" b="1" i="0" u="none" strike="noStrike" dirty="0">
                <a:solidFill>
                  <a:srgbClr val="000000"/>
                </a:solidFill>
                <a:effectLst/>
                <a:latin typeface="Calibri" panose="020F0502020204030204" pitchFamily="34" charset="0"/>
              </a:rPr>
              <a:t>esults</a:t>
            </a:r>
            <a:endParaRPr lang="en-US" sz="1600" b="1" dirty="0"/>
          </a:p>
        </p:txBody>
      </p:sp>
      <p:graphicFrame>
        <p:nvGraphicFramePr>
          <p:cNvPr id="4" name="Table 3">
            <a:extLst>
              <a:ext uri="{FF2B5EF4-FFF2-40B4-BE49-F238E27FC236}">
                <a16:creationId xmlns:a16="http://schemas.microsoft.com/office/drawing/2014/main" id="{D24C4D79-684A-D8CB-E226-A46F4602930D}"/>
              </a:ext>
            </a:extLst>
          </p:cNvPr>
          <p:cNvGraphicFramePr>
            <a:graphicFrameLocks noGrp="1"/>
          </p:cNvGraphicFramePr>
          <p:nvPr>
            <p:extLst>
              <p:ext uri="{D42A27DB-BD31-4B8C-83A1-F6EECF244321}">
                <p14:modId xmlns:p14="http://schemas.microsoft.com/office/powerpoint/2010/main" val="2171503455"/>
              </p:ext>
            </p:extLst>
          </p:nvPr>
        </p:nvGraphicFramePr>
        <p:xfrm>
          <a:off x="1251677" y="2516511"/>
          <a:ext cx="10067351" cy="2125130"/>
        </p:xfrm>
        <a:graphic>
          <a:graphicData uri="http://schemas.openxmlformats.org/drawingml/2006/table">
            <a:tbl>
              <a:tblPr/>
              <a:tblGrid>
                <a:gridCol w="2704401">
                  <a:extLst>
                    <a:ext uri="{9D8B030D-6E8A-4147-A177-3AD203B41FA5}">
                      <a16:colId xmlns:a16="http://schemas.microsoft.com/office/drawing/2014/main" val="3927331368"/>
                    </a:ext>
                  </a:extLst>
                </a:gridCol>
                <a:gridCol w="837492">
                  <a:extLst>
                    <a:ext uri="{9D8B030D-6E8A-4147-A177-3AD203B41FA5}">
                      <a16:colId xmlns:a16="http://schemas.microsoft.com/office/drawing/2014/main" val="31115213"/>
                    </a:ext>
                  </a:extLst>
                </a:gridCol>
                <a:gridCol w="837492">
                  <a:extLst>
                    <a:ext uri="{9D8B030D-6E8A-4147-A177-3AD203B41FA5}">
                      <a16:colId xmlns:a16="http://schemas.microsoft.com/office/drawing/2014/main" val="3618540003"/>
                    </a:ext>
                  </a:extLst>
                </a:gridCol>
                <a:gridCol w="837492">
                  <a:extLst>
                    <a:ext uri="{9D8B030D-6E8A-4147-A177-3AD203B41FA5}">
                      <a16:colId xmlns:a16="http://schemas.microsoft.com/office/drawing/2014/main" val="1342087941"/>
                    </a:ext>
                  </a:extLst>
                </a:gridCol>
                <a:gridCol w="1168999">
                  <a:extLst>
                    <a:ext uri="{9D8B030D-6E8A-4147-A177-3AD203B41FA5}">
                      <a16:colId xmlns:a16="http://schemas.microsoft.com/office/drawing/2014/main" val="506859787"/>
                    </a:ext>
                  </a:extLst>
                </a:gridCol>
                <a:gridCol w="837492">
                  <a:extLst>
                    <a:ext uri="{9D8B030D-6E8A-4147-A177-3AD203B41FA5}">
                      <a16:colId xmlns:a16="http://schemas.microsoft.com/office/drawing/2014/main" val="2546913312"/>
                    </a:ext>
                  </a:extLst>
                </a:gridCol>
                <a:gridCol w="837492">
                  <a:extLst>
                    <a:ext uri="{9D8B030D-6E8A-4147-A177-3AD203B41FA5}">
                      <a16:colId xmlns:a16="http://schemas.microsoft.com/office/drawing/2014/main" val="417404070"/>
                    </a:ext>
                  </a:extLst>
                </a:gridCol>
                <a:gridCol w="837492">
                  <a:extLst>
                    <a:ext uri="{9D8B030D-6E8A-4147-A177-3AD203B41FA5}">
                      <a16:colId xmlns:a16="http://schemas.microsoft.com/office/drawing/2014/main" val="531440800"/>
                    </a:ext>
                  </a:extLst>
                </a:gridCol>
                <a:gridCol w="1168999">
                  <a:extLst>
                    <a:ext uri="{9D8B030D-6E8A-4147-A177-3AD203B41FA5}">
                      <a16:colId xmlns:a16="http://schemas.microsoft.com/office/drawing/2014/main" val="394314818"/>
                    </a:ext>
                  </a:extLst>
                </a:gridCol>
              </a:tblGrid>
              <a:tr h="303590">
                <a:tc rowSpan="2">
                  <a:txBody>
                    <a:bodyPr/>
                    <a:lstStyle/>
                    <a:p>
                      <a:pPr algn="ctr" fontAlgn="ctr"/>
                      <a:r>
                        <a:rPr lang="en-US" sz="1400" b="0" i="0" u="none" strike="noStrike">
                          <a:solidFill>
                            <a:srgbClr val="000000"/>
                          </a:solidFill>
                          <a:effectLst/>
                          <a:latin typeface="Calibri" panose="020F0502020204030204" pitchFamily="34" charset="0"/>
                        </a:rPr>
                        <a:t>Method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3">
                  <a:txBody>
                    <a:bodyPr/>
                    <a:lstStyle/>
                    <a:p>
                      <a:pPr algn="ctr" fontAlgn="ctr"/>
                      <a:r>
                        <a:rPr lang="en-US" sz="1400" b="0" i="0" u="none" strike="noStrike">
                          <a:solidFill>
                            <a:srgbClr val="000000"/>
                          </a:solidFill>
                          <a:effectLst/>
                          <a:latin typeface="Calibri" panose="020F0502020204030204" pitchFamily="34" charset="0"/>
                        </a:rPr>
                        <a:t>YelpChi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a:txBody>
                    <a:bodyPr/>
                    <a:lstStyle/>
                    <a:p>
                      <a:pPr algn="ctr" fontAlgn="ctr"/>
                      <a:r>
                        <a:rPr lang="en-US" sz="1400" b="0" i="0" u="none" strike="noStrike">
                          <a:solidFill>
                            <a:srgbClr val="000000"/>
                          </a:solidFill>
                          <a:effectLst/>
                          <a:latin typeface="Calibri" panose="020F0502020204030204" pitchFamily="34" charset="0"/>
                        </a:rPr>
                        <a:t>delta_AUC %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3">
                  <a:txBody>
                    <a:bodyPr/>
                    <a:lstStyle/>
                    <a:p>
                      <a:pPr algn="ctr" fontAlgn="ctr"/>
                      <a:r>
                        <a:rPr lang="en-US" sz="1400" b="0" i="0" u="none" strike="noStrike">
                          <a:solidFill>
                            <a:srgbClr val="000000"/>
                          </a:solidFill>
                          <a:effectLst/>
                          <a:latin typeface="Calibri" panose="020F0502020204030204" pitchFamily="34" charset="0"/>
                        </a:rPr>
                        <a:t>Amazon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a:txBody>
                    <a:bodyPr/>
                    <a:lstStyle/>
                    <a:p>
                      <a:pPr algn="ctr" fontAlgn="ctr"/>
                      <a:r>
                        <a:rPr lang="en-US" sz="1400" b="0" i="0" u="none" strike="noStrike">
                          <a:solidFill>
                            <a:srgbClr val="000000"/>
                          </a:solidFill>
                          <a:effectLst/>
                          <a:latin typeface="Calibri" panose="020F0502020204030204" pitchFamily="34" charset="0"/>
                        </a:rPr>
                        <a:t>delta_AUC %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922878715"/>
                  </a:ext>
                </a:extLst>
              </a:tr>
              <a:tr h="303590">
                <a:tc vMerge="1">
                  <a:txBody>
                    <a:bodyPr/>
                    <a:lstStyle/>
                    <a:p>
                      <a:endParaRPr lang="en-US"/>
                    </a:p>
                  </a:txBody>
                  <a:tcPr/>
                </a:tc>
                <a:tc>
                  <a:txBody>
                    <a:bodyPr/>
                    <a:lstStyle/>
                    <a:p>
                      <a:pPr algn="ctr" fontAlgn="ctr"/>
                      <a:r>
                        <a:rPr lang="en-US" sz="1400" b="0" i="0" u="none" strike="noStrike">
                          <a:solidFill>
                            <a:srgbClr val="000000"/>
                          </a:solidFill>
                          <a:effectLst/>
                          <a:latin typeface="Calibri" panose="020F0502020204030204" pitchFamily="34" charset="0"/>
                        </a:rPr>
                        <a:t>F1-macro</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0" i="0" u="none" strike="noStrike">
                          <a:solidFill>
                            <a:srgbClr val="000000"/>
                          </a:solidFill>
                          <a:effectLst/>
                          <a:latin typeface="Calibri" panose="020F0502020204030204" pitchFamily="34" charset="0"/>
                        </a:rPr>
                        <a:t>AUC</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0" i="0" u="none" strike="noStrike">
                          <a:solidFill>
                            <a:srgbClr val="000000"/>
                          </a:solidFill>
                          <a:effectLst/>
                          <a:latin typeface="Calibri" panose="020F0502020204030204" pitchFamily="34" charset="0"/>
                        </a:rPr>
                        <a:t>Gmean</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0" i="0" u="none" strike="noStrike">
                          <a:solidFill>
                            <a:srgbClr val="000000"/>
                          </a:solidFill>
                          <a:effectLst/>
                          <a:latin typeface="Calibri" panose="020F0502020204030204" pitchFamily="34" charset="0"/>
                        </a:rPr>
                        <a:t>F1-macro</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0" i="0" u="none" strike="noStrike">
                          <a:solidFill>
                            <a:srgbClr val="000000"/>
                          </a:solidFill>
                          <a:effectLst/>
                          <a:latin typeface="Calibri" panose="020F0502020204030204" pitchFamily="34" charset="0"/>
                        </a:rPr>
                        <a:t>AUC</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0" i="0" u="none" strike="noStrike">
                          <a:solidFill>
                            <a:srgbClr val="000000"/>
                          </a:solidFill>
                          <a:effectLst/>
                          <a:latin typeface="Calibri" panose="020F0502020204030204" pitchFamily="34" charset="0"/>
                        </a:rPr>
                        <a:t>Gmean</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998377514"/>
                  </a:ext>
                </a:extLst>
              </a:tr>
              <a:tr h="303590">
                <a:tc>
                  <a:txBody>
                    <a:bodyPr/>
                    <a:lstStyle/>
                    <a:p>
                      <a:pPr algn="ctr" fontAlgn="ctr"/>
                      <a:r>
                        <a:rPr lang="en-US" sz="1400" b="0" i="0" u="none" strike="noStrike">
                          <a:solidFill>
                            <a:srgbClr val="000000"/>
                          </a:solidFill>
                          <a:effectLst/>
                          <a:latin typeface="Calibri" panose="020F0502020204030204" pitchFamily="34" charset="0"/>
                        </a:rPr>
                        <a:t>Published Results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0" i="0" u="none" strike="noStrike">
                          <a:solidFill>
                            <a:srgbClr val="000000"/>
                          </a:solidFill>
                          <a:effectLst/>
                          <a:latin typeface="Calibri" panose="020F0502020204030204" pitchFamily="34" charset="0"/>
                        </a:rPr>
                        <a:t>0.6300</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0" i="0" u="none" strike="noStrike">
                          <a:solidFill>
                            <a:srgbClr val="000000"/>
                          </a:solidFill>
                          <a:effectLst/>
                          <a:latin typeface="Calibri" panose="020F0502020204030204" pitchFamily="34" charset="0"/>
                        </a:rPr>
                        <a:t>0.7987</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0" i="0" u="none" strike="noStrike">
                          <a:solidFill>
                            <a:srgbClr val="000000"/>
                          </a:solidFill>
                          <a:effectLst/>
                          <a:latin typeface="Calibri" panose="020F0502020204030204" pitchFamily="34" charset="0"/>
                        </a:rPr>
                        <a:t>0.7160</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0" i="0" u="none" strike="noStrike">
                          <a:solidFill>
                            <a:srgbClr val="000000"/>
                          </a:solidFill>
                          <a:effectLst/>
                          <a:latin typeface="Calibri" panose="020F050202020403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0" i="0" u="none" strike="noStrike">
                          <a:solidFill>
                            <a:srgbClr val="000000"/>
                          </a:solidFill>
                          <a:effectLst/>
                          <a:latin typeface="Calibri" panose="020F0502020204030204" pitchFamily="34" charset="0"/>
                        </a:rPr>
                        <a:t>0.8956</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0" i="0" u="none" strike="noStrike">
                          <a:solidFill>
                            <a:srgbClr val="000000"/>
                          </a:solidFill>
                          <a:effectLst/>
                          <a:latin typeface="Calibri" panose="020F0502020204030204" pitchFamily="34" charset="0"/>
                        </a:rPr>
                        <a:t>0.9586</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0" i="0" u="none" strike="noStrike">
                          <a:solidFill>
                            <a:srgbClr val="000000"/>
                          </a:solidFill>
                          <a:effectLst/>
                          <a:latin typeface="Calibri" panose="020F0502020204030204" pitchFamily="34" charset="0"/>
                        </a:rPr>
                        <a:t>0.9030</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0" i="0" u="none" strike="noStrike">
                          <a:solidFill>
                            <a:srgbClr val="000000"/>
                          </a:solidFill>
                          <a:effectLst/>
                          <a:latin typeface="Calibri" panose="020F050202020403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63653606"/>
                  </a:ext>
                </a:extLst>
              </a:tr>
              <a:tr h="303590">
                <a:tc>
                  <a:txBody>
                    <a:bodyPr/>
                    <a:lstStyle/>
                    <a:p>
                      <a:pPr algn="ctr" fontAlgn="ctr"/>
                      <a:r>
                        <a:rPr lang="en-US" sz="1400" b="0" i="0" u="none" strike="noStrike">
                          <a:solidFill>
                            <a:srgbClr val="000000"/>
                          </a:solidFill>
                          <a:effectLst/>
                          <a:latin typeface="Calibri" panose="020F0502020204030204" pitchFamily="34" charset="0"/>
                        </a:rPr>
                        <a:t>Re-run Results As the Baseline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0" i="0" u="none" strike="noStrike">
                          <a:solidFill>
                            <a:srgbClr val="000000"/>
                          </a:solidFill>
                          <a:effectLst/>
                          <a:latin typeface="Calibri" panose="020F0502020204030204" pitchFamily="34" charset="0"/>
                        </a:rPr>
                        <a:t>0.6850</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0" i="0" u="none" strike="noStrike">
                          <a:solidFill>
                            <a:srgbClr val="000000"/>
                          </a:solidFill>
                          <a:effectLst/>
                          <a:latin typeface="Calibri" panose="020F0502020204030204" pitchFamily="34" charset="0"/>
                        </a:rPr>
                        <a:t>0.8180</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0" i="0" u="none" strike="noStrike">
                          <a:solidFill>
                            <a:srgbClr val="000000"/>
                          </a:solidFill>
                          <a:effectLst/>
                          <a:latin typeface="Calibri" panose="020F0502020204030204" pitchFamily="34" charset="0"/>
                        </a:rPr>
                        <a:t>0.7234</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0" i="0" u="none" strike="noStrike">
                          <a:solidFill>
                            <a:srgbClr val="000000"/>
                          </a:solidFill>
                          <a:effectLst/>
                          <a:latin typeface="Calibri" panose="020F0502020204030204" pitchFamily="34" charset="0"/>
                        </a:rPr>
                        <a:t>2.41%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0" i="0" u="none" strike="noStrike">
                          <a:solidFill>
                            <a:srgbClr val="000000"/>
                          </a:solidFill>
                          <a:effectLst/>
                          <a:latin typeface="Calibri" panose="020F0502020204030204" pitchFamily="34" charset="0"/>
                        </a:rPr>
                        <a:t>0.8823</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0" i="0" u="none" strike="noStrike">
                          <a:solidFill>
                            <a:srgbClr val="000000"/>
                          </a:solidFill>
                          <a:effectLst/>
                          <a:latin typeface="Calibri" panose="020F0502020204030204" pitchFamily="34" charset="0"/>
                        </a:rPr>
                        <a:t>0.9666</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0" i="0" u="none" strike="noStrike">
                          <a:solidFill>
                            <a:srgbClr val="000000"/>
                          </a:solidFill>
                          <a:effectLst/>
                          <a:latin typeface="Calibri" panose="020F0502020204030204" pitchFamily="34" charset="0"/>
                        </a:rPr>
                        <a:t>0.9064</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0" i="0" u="none" strike="noStrike">
                          <a:solidFill>
                            <a:srgbClr val="000000"/>
                          </a:solidFill>
                          <a:effectLst/>
                          <a:latin typeface="Calibri" panose="020F0502020204030204" pitchFamily="34" charset="0"/>
                        </a:rPr>
                        <a:t>0.83%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142181028"/>
                  </a:ext>
                </a:extLst>
              </a:tr>
              <a:tr h="303590">
                <a:tc>
                  <a:txBody>
                    <a:bodyPr/>
                    <a:lstStyle/>
                    <a:p>
                      <a:pPr algn="ctr" fontAlgn="ctr"/>
                      <a:r>
                        <a:rPr lang="en-US" sz="1400" b="0" i="0" u="none" strike="noStrike">
                          <a:solidFill>
                            <a:srgbClr val="000000"/>
                          </a:solidFill>
                          <a:effectLst/>
                          <a:latin typeface="Calibri" panose="020F0502020204030204" pitchFamily="34" charset="0"/>
                        </a:rPr>
                        <a:t>Correction: </a:t>
                      </a:r>
                      <a:r>
                        <a:rPr lang="en-US" sz="1400" b="1" i="0" u="none" strike="noStrike">
                          <a:solidFill>
                            <a:srgbClr val="000000"/>
                          </a:solidFill>
                          <a:effectLst/>
                          <a:latin typeface="Calibri" panose="020F0502020204030204" pitchFamily="34" charset="0"/>
                        </a:rPr>
                        <a:t>degree_train ** 2</a:t>
                      </a:r>
                      <a:endParaRPr lang="en-US" sz="14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0" i="0" u="none" strike="noStrike">
                          <a:solidFill>
                            <a:srgbClr val="000000"/>
                          </a:solidFill>
                          <a:effectLst/>
                          <a:latin typeface="Calibri" panose="020F0502020204030204" pitchFamily="34" charset="0"/>
                        </a:rPr>
                        <a:t>0.6047</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0" i="0" u="none" strike="noStrike">
                          <a:solidFill>
                            <a:srgbClr val="000000"/>
                          </a:solidFill>
                          <a:effectLst/>
                          <a:latin typeface="Calibri" panose="020F0502020204030204" pitchFamily="34" charset="0"/>
                        </a:rPr>
                        <a:t>0.7969</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0" i="0" u="none" strike="noStrike">
                          <a:solidFill>
                            <a:srgbClr val="000000"/>
                          </a:solidFill>
                          <a:effectLst/>
                          <a:latin typeface="Calibri" panose="020F0502020204030204" pitchFamily="34" charset="0"/>
                        </a:rPr>
                        <a:t>0.7207</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0" i="0" u="none" strike="noStrike" dirty="0">
                          <a:solidFill>
                            <a:srgbClr val="FF0000"/>
                          </a:solidFill>
                          <a:effectLst/>
                          <a:latin typeface="Calibri" panose="020F0502020204030204" pitchFamily="34" charset="0"/>
                        </a:rPr>
                        <a:t>-3.02%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0" i="0" u="none" strike="noStrike">
                          <a:solidFill>
                            <a:srgbClr val="000000"/>
                          </a:solidFill>
                          <a:effectLst/>
                          <a:latin typeface="Calibri" panose="020F0502020204030204" pitchFamily="34" charset="0"/>
                        </a:rPr>
                        <a:t>0.8571</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0" i="0" u="none" strike="noStrike">
                          <a:solidFill>
                            <a:srgbClr val="000000"/>
                          </a:solidFill>
                          <a:effectLst/>
                          <a:latin typeface="Calibri" panose="020F0502020204030204" pitchFamily="34" charset="0"/>
                        </a:rPr>
                        <a:t>0.9487</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0" i="0" u="none" strike="noStrike">
                          <a:solidFill>
                            <a:srgbClr val="000000"/>
                          </a:solidFill>
                          <a:effectLst/>
                          <a:latin typeface="Calibri" panose="020F0502020204030204" pitchFamily="34" charset="0"/>
                        </a:rPr>
                        <a:t>0.8891</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0" i="0" u="none" strike="noStrike" dirty="0">
                          <a:solidFill>
                            <a:srgbClr val="FF0000"/>
                          </a:solidFill>
                          <a:effectLst/>
                          <a:latin typeface="Calibri" panose="020F0502020204030204" pitchFamily="34" charset="0"/>
                        </a:rPr>
                        <a:t>-1.85%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224859434"/>
                  </a:ext>
                </a:extLst>
              </a:tr>
              <a:tr h="303590">
                <a:tc>
                  <a:txBody>
                    <a:bodyPr/>
                    <a:lstStyle/>
                    <a:p>
                      <a:pPr algn="ctr" fontAlgn="ctr"/>
                      <a:r>
                        <a:rPr lang="en-US" sz="1400" b="0" i="0" u="none" strike="noStrike">
                          <a:solidFill>
                            <a:srgbClr val="000000"/>
                          </a:solidFill>
                          <a:effectLst/>
                          <a:latin typeface="Calibri" panose="020F0502020204030204" pitchFamily="34" charset="0"/>
                        </a:rPr>
                        <a:t>New</a:t>
                      </a:r>
                      <a:r>
                        <a:rPr lang="en-US" sz="1400" b="1" i="0" u="none" strike="noStrike">
                          <a:solidFill>
                            <a:srgbClr val="000000"/>
                          </a:solidFill>
                          <a:effectLst/>
                          <a:latin typeface="Calibri" panose="020F0502020204030204" pitchFamily="34" charset="0"/>
                        </a:rPr>
                        <a:t> lf_train</a:t>
                      </a:r>
                      <a:r>
                        <a:rPr lang="en-US" sz="1400" b="0" i="0" u="none" strike="noStrike">
                          <a:solidFill>
                            <a:srgbClr val="000000"/>
                          </a:solidFill>
                          <a:effectLst/>
                          <a:latin typeface="Calibri" panose="020F0502020204030204" pitchFamily="34" charset="0"/>
                        </a:rPr>
                        <a:t> implementation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0" i="0" u="none" strike="noStrike">
                          <a:solidFill>
                            <a:srgbClr val="000000"/>
                          </a:solidFill>
                          <a:effectLst/>
                          <a:latin typeface="Calibri" panose="020F0502020204030204" pitchFamily="34" charset="0"/>
                        </a:rPr>
                        <a:t>0.6526</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0" i="0" u="none" strike="noStrike">
                          <a:solidFill>
                            <a:srgbClr val="000000"/>
                          </a:solidFill>
                          <a:effectLst/>
                          <a:latin typeface="Calibri" panose="020F0502020204030204" pitchFamily="34" charset="0"/>
                        </a:rPr>
                        <a:t>0.8217</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0" i="0" u="none" strike="noStrike">
                          <a:solidFill>
                            <a:srgbClr val="000000"/>
                          </a:solidFill>
                          <a:effectLst/>
                          <a:latin typeface="Calibri" panose="020F0502020204030204" pitchFamily="34" charset="0"/>
                        </a:rPr>
                        <a:t>0.7461</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0" i="0" u="none" strike="noStrike" dirty="0">
                          <a:solidFill>
                            <a:srgbClr val="00B050"/>
                          </a:solidFill>
                          <a:effectLst/>
                          <a:latin typeface="Calibri" panose="020F0502020204030204" pitchFamily="34" charset="0"/>
                        </a:rPr>
                        <a:t>0.46%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0" i="0" u="none" strike="noStrike">
                          <a:solidFill>
                            <a:srgbClr val="000000"/>
                          </a:solidFill>
                          <a:effectLst/>
                          <a:latin typeface="Calibri" panose="020F0502020204030204" pitchFamily="34" charset="0"/>
                        </a:rPr>
                        <a:t>0.8827</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0" i="0" u="none" strike="noStrike">
                          <a:solidFill>
                            <a:srgbClr val="000000"/>
                          </a:solidFill>
                          <a:effectLst/>
                          <a:latin typeface="Calibri" panose="020F0502020204030204" pitchFamily="34" charset="0"/>
                        </a:rPr>
                        <a:t>0.9665</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0" i="0" u="none" strike="noStrike">
                          <a:solidFill>
                            <a:srgbClr val="000000"/>
                          </a:solidFill>
                          <a:effectLst/>
                          <a:latin typeface="Calibri" panose="020F0502020204030204" pitchFamily="34" charset="0"/>
                        </a:rPr>
                        <a:t>0.9050</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0" i="0" u="none" strike="noStrike">
                          <a:solidFill>
                            <a:srgbClr val="000000"/>
                          </a:solidFill>
                          <a:effectLst/>
                          <a:latin typeface="Calibri" panose="020F0502020204030204" pitchFamily="34" charset="0"/>
                        </a:rPr>
                        <a:t>-0.01%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42466099"/>
                  </a:ext>
                </a:extLst>
              </a:tr>
              <a:tr h="303590">
                <a:tc>
                  <a:txBody>
                    <a:bodyPr/>
                    <a:lstStyle/>
                    <a:p>
                      <a:pPr algn="ctr" fontAlgn="ctr"/>
                      <a:r>
                        <a:rPr lang="en-US" sz="1400" b="0" i="0" u="none" strike="noStrike">
                          <a:solidFill>
                            <a:srgbClr val="000000"/>
                          </a:solidFill>
                          <a:effectLst/>
                          <a:latin typeface="Calibri" panose="020F0502020204030204" pitchFamily="34" charset="0"/>
                        </a:rPr>
                        <a:t>Optimization: </a:t>
                      </a:r>
                      <a:r>
                        <a:rPr lang="en-US" sz="1400" b="1" i="0" u="none" strike="noStrike">
                          <a:solidFill>
                            <a:srgbClr val="000000"/>
                          </a:solidFill>
                          <a:effectLst/>
                          <a:latin typeface="Calibri" panose="020F0502020204030204" pitchFamily="34" charset="0"/>
                        </a:rPr>
                        <a:t>degree_train ** k</a:t>
                      </a:r>
                      <a:endParaRPr lang="en-US" sz="14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0" i="0" u="none" strike="noStrike">
                          <a:solidFill>
                            <a:srgbClr val="000000"/>
                          </a:solidFill>
                          <a:effectLst/>
                          <a:latin typeface="Calibri" panose="020F0502020204030204" pitchFamily="34" charset="0"/>
                        </a:rPr>
                        <a:t>0.6680</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0" i="0" u="none" strike="noStrike">
                          <a:solidFill>
                            <a:srgbClr val="000000"/>
                          </a:solidFill>
                          <a:effectLst/>
                          <a:latin typeface="Calibri" panose="020F0502020204030204" pitchFamily="34" charset="0"/>
                        </a:rPr>
                        <a:t>0.8316</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0" i="0" u="none" strike="noStrike">
                          <a:solidFill>
                            <a:srgbClr val="000000"/>
                          </a:solidFill>
                          <a:effectLst/>
                          <a:latin typeface="Calibri" panose="020F0502020204030204" pitchFamily="34" charset="0"/>
                        </a:rPr>
                        <a:t>0.7531</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0" i="0" u="none" strike="noStrike" dirty="0">
                          <a:solidFill>
                            <a:srgbClr val="00B050"/>
                          </a:solidFill>
                          <a:effectLst/>
                          <a:latin typeface="Calibri" panose="020F0502020204030204" pitchFamily="34" charset="0"/>
                        </a:rPr>
                        <a:t>1.67%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0" i="0" u="none" strike="noStrike">
                          <a:solidFill>
                            <a:srgbClr val="000000"/>
                          </a:solidFill>
                          <a:effectLst/>
                          <a:latin typeface="Calibri" panose="020F0502020204030204" pitchFamily="34" charset="0"/>
                        </a:rPr>
                        <a:t>0.8866</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0" i="0" u="none" strike="noStrike">
                          <a:solidFill>
                            <a:srgbClr val="000000"/>
                          </a:solidFill>
                          <a:effectLst/>
                          <a:latin typeface="Calibri" panose="020F0502020204030204" pitchFamily="34" charset="0"/>
                        </a:rPr>
                        <a:t>0.9672</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0" i="0" u="none" strike="noStrike">
                          <a:solidFill>
                            <a:srgbClr val="000000"/>
                          </a:solidFill>
                          <a:effectLst/>
                          <a:latin typeface="Calibri" panose="020F0502020204030204" pitchFamily="34" charset="0"/>
                        </a:rPr>
                        <a:t>0.9157</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0" i="0" u="none" strike="noStrike" dirty="0">
                          <a:solidFill>
                            <a:srgbClr val="000000"/>
                          </a:solidFill>
                          <a:effectLst/>
                          <a:latin typeface="Calibri" panose="020F0502020204030204" pitchFamily="34" charset="0"/>
                        </a:rPr>
                        <a:t>0.07%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9587478"/>
                  </a:ext>
                </a:extLst>
              </a:tr>
            </a:tbl>
          </a:graphicData>
        </a:graphic>
      </p:graphicFrame>
    </p:spTree>
    <p:extLst>
      <p:ext uri="{BB962C8B-B14F-4D97-AF65-F5344CB8AC3E}">
        <p14:creationId xmlns:p14="http://schemas.microsoft.com/office/powerpoint/2010/main" val="1473147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5397641" cy="730852"/>
          </a:xfrm>
          <a:prstGeom prst="rect">
            <a:avLst/>
          </a:prstGeom>
        </p:spPr>
        <p:txBody>
          <a:bodyPr vert="horz" lIns="91440" tIns="45720" rIns="91440" bIns="45720" rtlCol="0" anchor="t">
            <a:normAutofit fontScale="92500"/>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CA" sz="4000"/>
              <a:t>Difficulty &amp; Solutions</a:t>
            </a:r>
          </a:p>
        </p:txBody>
      </p:sp>
      <p:sp>
        <p:nvSpPr>
          <p:cNvPr id="71" name="TextBox 70">
            <a:extLst>
              <a:ext uri="{FF2B5EF4-FFF2-40B4-BE49-F238E27FC236}">
                <a16:creationId xmlns:a16="http://schemas.microsoft.com/office/drawing/2014/main" id="{CD1BC4B3-793E-A74D-9973-A4550A781BAA}"/>
              </a:ext>
            </a:extLst>
          </p:cNvPr>
          <p:cNvSpPr txBox="1"/>
          <p:nvPr/>
        </p:nvSpPr>
        <p:spPr>
          <a:xfrm>
            <a:off x="1251677" y="1384345"/>
            <a:ext cx="10467962" cy="461665"/>
          </a:xfrm>
          <a:prstGeom prst="rect">
            <a:avLst/>
          </a:prstGeom>
          <a:noFill/>
        </p:spPr>
        <p:txBody>
          <a:bodyPr wrap="square">
            <a:spAutoFit/>
          </a:bodyPr>
          <a:lstStyle/>
          <a:p>
            <a:r>
              <a:rPr lang="en-CA" sz="2400" b="1" dirty="0">
                <a:latin typeface="Arial" panose="020B0604020202020204" pitchFamily="34" charset="0"/>
              </a:rPr>
              <a:t>2. How </a:t>
            </a:r>
            <a:r>
              <a:rPr lang="en-CA" sz="2400" b="1" i="1" dirty="0">
                <a:latin typeface="Arial" panose="020B0604020202020204" pitchFamily="34" charset="0"/>
              </a:rPr>
              <a:t>u</a:t>
            </a:r>
            <a:r>
              <a:rPr lang="en-CA" sz="2400" b="1" dirty="0">
                <a:latin typeface="Arial" panose="020B0604020202020204" pitchFamily="34" charset="0"/>
              </a:rPr>
              <a:t> was oversampled from author’s code implementation?</a:t>
            </a:r>
          </a:p>
        </p:txBody>
      </p:sp>
      <p:pic>
        <p:nvPicPr>
          <p:cNvPr id="2" name="Picture 1">
            <a:extLst>
              <a:ext uri="{FF2B5EF4-FFF2-40B4-BE49-F238E27FC236}">
                <a16:creationId xmlns:a16="http://schemas.microsoft.com/office/drawing/2014/main" id="{13BF7762-5E22-D747-BA8E-C7C268846A37}"/>
              </a:ext>
            </a:extLst>
          </p:cNvPr>
          <p:cNvPicPr>
            <a:picLocks noChangeAspect="1"/>
          </p:cNvPicPr>
          <p:nvPr/>
        </p:nvPicPr>
        <p:blipFill>
          <a:blip r:embed="rId3"/>
          <a:stretch>
            <a:fillRect/>
          </a:stretch>
        </p:blipFill>
        <p:spPr>
          <a:xfrm>
            <a:off x="6649319" y="277651"/>
            <a:ext cx="1566478" cy="1197895"/>
          </a:xfrm>
          <a:prstGeom prst="rect">
            <a:avLst/>
          </a:prstGeom>
        </p:spPr>
      </p:pic>
      <p:sp>
        <p:nvSpPr>
          <p:cNvPr id="42" name="TextBox 41">
            <a:extLst>
              <a:ext uri="{FF2B5EF4-FFF2-40B4-BE49-F238E27FC236}">
                <a16:creationId xmlns:a16="http://schemas.microsoft.com/office/drawing/2014/main" id="{7B4E7ACA-065D-224A-8316-4FD6373359D9}"/>
              </a:ext>
            </a:extLst>
          </p:cNvPr>
          <p:cNvSpPr txBox="1"/>
          <p:nvPr/>
        </p:nvSpPr>
        <p:spPr>
          <a:xfrm>
            <a:off x="1242524" y="4658183"/>
            <a:ext cx="5267426" cy="400110"/>
          </a:xfrm>
          <a:prstGeom prst="rect">
            <a:avLst/>
          </a:prstGeom>
          <a:noFill/>
        </p:spPr>
        <p:txBody>
          <a:bodyPr wrap="square">
            <a:spAutoFit/>
          </a:bodyPr>
          <a:lstStyle/>
          <a:p>
            <a:r>
              <a:rPr lang="en-CA" sz="2000">
                <a:latin typeface="Arial" panose="020B0604020202020204" pitchFamily="34" charset="0"/>
              </a:rPr>
              <a:t>Over-sample neighbors of the minority class</a:t>
            </a:r>
          </a:p>
        </p:txBody>
      </p:sp>
      <p:sp>
        <p:nvSpPr>
          <p:cNvPr id="48" name="TextBox 47">
            <a:extLst>
              <a:ext uri="{FF2B5EF4-FFF2-40B4-BE49-F238E27FC236}">
                <a16:creationId xmlns:a16="http://schemas.microsoft.com/office/drawing/2014/main" id="{4DDFE567-A1C4-CA40-96B2-FAA4ECBEE796}"/>
              </a:ext>
            </a:extLst>
          </p:cNvPr>
          <p:cNvSpPr txBox="1"/>
          <p:nvPr/>
        </p:nvSpPr>
        <p:spPr>
          <a:xfrm>
            <a:off x="1215846" y="1928979"/>
            <a:ext cx="5084546" cy="400110"/>
          </a:xfrm>
          <a:prstGeom prst="rect">
            <a:avLst/>
          </a:prstGeom>
          <a:noFill/>
        </p:spPr>
        <p:txBody>
          <a:bodyPr wrap="square">
            <a:spAutoFit/>
          </a:bodyPr>
          <a:lstStyle/>
          <a:p>
            <a:r>
              <a:rPr lang="en-CA" sz="2000" dirty="0">
                <a:latin typeface="Arial" panose="020B0604020202020204" pitchFamily="34" charset="0"/>
              </a:rPr>
              <a:t>Under-sample neighbors of both classes</a:t>
            </a:r>
          </a:p>
        </p:txBody>
      </p:sp>
      <p:pic>
        <p:nvPicPr>
          <p:cNvPr id="11" name="Picture 10">
            <a:extLst>
              <a:ext uri="{FF2B5EF4-FFF2-40B4-BE49-F238E27FC236}">
                <a16:creationId xmlns:a16="http://schemas.microsoft.com/office/drawing/2014/main" id="{D9F0C1FB-298E-144E-9CF7-D78517217CD3}"/>
              </a:ext>
            </a:extLst>
          </p:cNvPr>
          <p:cNvPicPr>
            <a:picLocks noChangeAspect="1"/>
          </p:cNvPicPr>
          <p:nvPr/>
        </p:nvPicPr>
        <p:blipFill rotWithShape="1">
          <a:blip r:embed="rId4"/>
          <a:srcRect l="4429" t="1455" r="3404"/>
          <a:stretch/>
        </p:blipFill>
        <p:spPr>
          <a:xfrm>
            <a:off x="8456239" y="323429"/>
            <a:ext cx="1515142" cy="1198781"/>
          </a:xfrm>
          <a:prstGeom prst="rect">
            <a:avLst/>
          </a:prstGeom>
        </p:spPr>
      </p:pic>
      <p:pic>
        <p:nvPicPr>
          <p:cNvPr id="13" name="Picture 12">
            <a:extLst>
              <a:ext uri="{FF2B5EF4-FFF2-40B4-BE49-F238E27FC236}">
                <a16:creationId xmlns:a16="http://schemas.microsoft.com/office/drawing/2014/main" id="{1A81456D-EC32-7D43-B88C-11FBACDA3DC3}"/>
              </a:ext>
            </a:extLst>
          </p:cNvPr>
          <p:cNvPicPr>
            <a:picLocks noChangeAspect="1"/>
          </p:cNvPicPr>
          <p:nvPr/>
        </p:nvPicPr>
        <p:blipFill>
          <a:blip r:embed="rId5"/>
          <a:stretch>
            <a:fillRect/>
          </a:stretch>
        </p:blipFill>
        <p:spPr>
          <a:xfrm>
            <a:off x="10157001" y="323429"/>
            <a:ext cx="1721974" cy="1197895"/>
          </a:xfrm>
          <a:prstGeom prst="rect">
            <a:avLst/>
          </a:prstGeom>
        </p:spPr>
      </p:pic>
      <p:pic>
        <p:nvPicPr>
          <p:cNvPr id="14" name="Picture 13">
            <a:extLst>
              <a:ext uri="{FF2B5EF4-FFF2-40B4-BE49-F238E27FC236}">
                <a16:creationId xmlns:a16="http://schemas.microsoft.com/office/drawing/2014/main" id="{0BE53699-3120-594F-AA1E-EE3B4F6DBA7C}"/>
              </a:ext>
            </a:extLst>
          </p:cNvPr>
          <p:cNvPicPr>
            <a:picLocks noChangeAspect="1"/>
          </p:cNvPicPr>
          <p:nvPr/>
        </p:nvPicPr>
        <p:blipFill>
          <a:blip r:embed="rId6"/>
          <a:stretch>
            <a:fillRect/>
          </a:stretch>
        </p:blipFill>
        <p:spPr>
          <a:xfrm>
            <a:off x="6346772" y="4606517"/>
            <a:ext cx="4800600" cy="596900"/>
          </a:xfrm>
          <a:prstGeom prst="rect">
            <a:avLst/>
          </a:prstGeom>
        </p:spPr>
      </p:pic>
      <p:pic>
        <p:nvPicPr>
          <p:cNvPr id="15" name="Picture 14">
            <a:extLst>
              <a:ext uri="{FF2B5EF4-FFF2-40B4-BE49-F238E27FC236}">
                <a16:creationId xmlns:a16="http://schemas.microsoft.com/office/drawing/2014/main" id="{03B59E25-BAA6-2D46-AA0A-7984D1375786}"/>
              </a:ext>
            </a:extLst>
          </p:cNvPr>
          <p:cNvPicPr>
            <a:picLocks noChangeAspect="1"/>
          </p:cNvPicPr>
          <p:nvPr/>
        </p:nvPicPr>
        <p:blipFill>
          <a:blip r:embed="rId7"/>
          <a:stretch>
            <a:fillRect/>
          </a:stretch>
        </p:blipFill>
        <p:spPr>
          <a:xfrm>
            <a:off x="5894117" y="1778269"/>
            <a:ext cx="5253255" cy="639376"/>
          </a:xfrm>
          <a:prstGeom prst="rect">
            <a:avLst/>
          </a:prstGeom>
        </p:spPr>
      </p:pic>
      <p:pic>
        <p:nvPicPr>
          <p:cNvPr id="8" name="Picture 7">
            <a:extLst>
              <a:ext uri="{FF2B5EF4-FFF2-40B4-BE49-F238E27FC236}">
                <a16:creationId xmlns:a16="http://schemas.microsoft.com/office/drawing/2014/main" id="{0E5C068C-E37F-AB52-8187-35988326D749}"/>
              </a:ext>
            </a:extLst>
          </p:cNvPr>
          <p:cNvPicPr>
            <a:picLocks noChangeAspect="1"/>
          </p:cNvPicPr>
          <p:nvPr/>
        </p:nvPicPr>
        <p:blipFill>
          <a:blip r:embed="rId8"/>
          <a:stretch>
            <a:fillRect/>
          </a:stretch>
        </p:blipFill>
        <p:spPr>
          <a:xfrm>
            <a:off x="1299281" y="2399030"/>
            <a:ext cx="7353831" cy="2149891"/>
          </a:xfrm>
          <a:prstGeom prst="rect">
            <a:avLst/>
          </a:prstGeom>
        </p:spPr>
      </p:pic>
      <p:pic>
        <p:nvPicPr>
          <p:cNvPr id="20" name="Picture 19">
            <a:extLst>
              <a:ext uri="{FF2B5EF4-FFF2-40B4-BE49-F238E27FC236}">
                <a16:creationId xmlns:a16="http://schemas.microsoft.com/office/drawing/2014/main" id="{75B476D9-44AB-FD5A-B95E-043AD92DC033}"/>
              </a:ext>
            </a:extLst>
          </p:cNvPr>
          <p:cNvPicPr>
            <a:picLocks noChangeAspect="1"/>
          </p:cNvPicPr>
          <p:nvPr/>
        </p:nvPicPr>
        <p:blipFill>
          <a:blip r:embed="rId9"/>
          <a:stretch>
            <a:fillRect/>
          </a:stretch>
        </p:blipFill>
        <p:spPr>
          <a:xfrm>
            <a:off x="1299281" y="5165949"/>
            <a:ext cx="7678222" cy="1571844"/>
          </a:xfrm>
          <a:prstGeom prst="rect">
            <a:avLst/>
          </a:prstGeom>
        </p:spPr>
      </p:pic>
      <p:sp>
        <p:nvSpPr>
          <p:cNvPr id="21" name="TextBox 20">
            <a:extLst>
              <a:ext uri="{FF2B5EF4-FFF2-40B4-BE49-F238E27FC236}">
                <a16:creationId xmlns:a16="http://schemas.microsoft.com/office/drawing/2014/main" id="{5E07D5C8-F35E-9AE6-9133-40DE4202080B}"/>
              </a:ext>
            </a:extLst>
          </p:cNvPr>
          <p:cNvSpPr txBox="1"/>
          <p:nvPr/>
        </p:nvSpPr>
        <p:spPr>
          <a:xfrm>
            <a:off x="9231506" y="5528924"/>
            <a:ext cx="2488133" cy="400110"/>
          </a:xfrm>
          <a:prstGeom prst="rect">
            <a:avLst/>
          </a:prstGeom>
          <a:noFill/>
        </p:spPr>
        <p:txBody>
          <a:bodyPr wrap="square">
            <a:spAutoFit/>
          </a:bodyPr>
          <a:lstStyle/>
          <a:p>
            <a:r>
              <a:rPr lang="en-CA" sz="2000">
                <a:latin typeface="Arial" panose="020B0604020202020204" pitchFamily="34" charset="0"/>
              </a:rPr>
              <a:t>For minority targets</a:t>
            </a:r>
            <a:r>
              <a:rPr lang="en-CA" sz="2000">
                <a:effectLst/>
                <a:latin typeface="Times New Roman" panose="02020603050405020304" pitchFamily="18" charset="0"/>
              </a:rPr>
              <a:t>:</a:t>
            </a:r>
          </a:p>
        </p:txBody>
      </p:sp>
      <p:sp>
        <p:nvSpPr>
          <p:cNvPr id="23" name="TextBox 22">
            <a:extLst>
              <a:ext uri="{FF2B5EF4-FFF2-40B4-BE49-F238E27FC236}">
                <a16:creationId xmlns:a16="http://schemas.microsoft.com/office/drawing/2014/main" id="{91ADF537-3844-6BAF-18DF-6CAEC9730C13}"/>
              </a:ext>
            </a:extLst>
          </p:cNvPr>
          <p:cNvSpPr txBox="1"/>
          <p:nvPr/>
        </p:nvSpPr>
        <p:spPr>
          <a:xfrm>
            <a:off x="8809803" y="3166759"/>
            <a:ext cx="2480915" cy="400110"/>
          </a:xfrm>
          <a:prstGeom prst="rect">
            <a:avLst/>
          </a:prstGeom>
          <a:noFill/>
        </p:spPr>
        <p:txBody>
          <a:bodyPr wrap="square">
            <a:spAutoFit/>
          </a:bodyPr>
          <a:lstStyle/>
          <a:p>
            <a:r>
              <a:rPr lang="en-CA" sz="2000">
                <a:latin typeface="Arial" panose="020B0604020202020204" pitchFamily="34" charset="0"/>
              </a:rPr>
              <a:t>For majority targets</a:t>
            </a:r>
            <a:r>
              <a:rPr lang="en-CA" sz="2000">
                <a:effectLst/>
                <a:latin typeface="Times New Roman" panose="02020603050405020304" pitchFamily="18" charset="0"/>
              </a:rPr>
              <a:t>:</a:t>
            </a:r>
          </a:p>
        </p:txBody>
      </p:sp>
      <p:pic>
        <p:nvPicPr>
          <p:cNvPr id="24" name="Picture 23">
            <a:extLst>
              <a:ext uri="{FF2B5EF4-FFF2-40B4-BE49-F238E27FC236}">
                <a16:creationId xmlns:a16="http://schemas.microsoft.com/office/drawing/2014/main" id="{E8F071FA-9FA7-76C9-E260-9DBE5609382E}"/>
              </a:ext>
            </a:extLst>
          </p:cNvPr>
          <p:cNvPicPr>
            <a:picLocks noChangeAspect="1"/>
          </p:cNvPicPr>
          <p:nvPr/>
        </p:nvPicPr>
        <p:blipFill>
          <a:blip r:embed="rId10"/>
          <a:stretch>
            <a:fillRect/>
          </a:stretch>
        </p:blipFill>
        <p:spPr>
          <a:xfrm>
            <a:off x="9056774" y="6020258"/>
            <a:ext cx="2765423" cy="520065"/>
          </a:xfrm>
          <a:prstGeom prst="rect">
            <a:avLst/>
          </a:prstGeom>
        </p:spPr>
      </p:pic>
      <p:pic>
        <p:nvPicPr>
          <p:cNvPr id="25" name="Picture 24">
            <a:extLst>
              <a:ext uri="{FF2B5EF4-FFF2-40B4-BE49-F238E27FC236}">
                <a16:creationId xmlns:a16="http://schemas.microsoft.com/office/drawing/2014/main" id="{3F0DB0F5-DEDF-6A85-6AB0-E74912C8DFDD}"/>
              </a:ext>
            </a:extLst>
          </p:cNvPr>
          <p:cNvPicPr>
            <a:picLocks noChangeAspect="1"/>
          </p:cNvPicPr>
          <p:nvPr/>
        </p:nvPicPr>
        <p:blipFill>
          <a:blip r:embed="rId11"/>
          <a:stretch>
            <a:fillRect/>
          </a:stretch>
        </p:blipFill>
        <p:spPr>
          <a:xfrm>
            <a:off x="8987801" y="3597093"/>
            <a:ext cx="1967159" cy="496386"/>
          </a:xfrm>
          <a:prstGeom prst="rect">
            <a:avLst/>
          </a:prstGeom>
        </p:spPr>
      </p:pic>
    </p:spTree>
    <p:extLst>
      <p:ext uri="{BB962C8B-B14F-4D97-AF65-F5344CB8AC3E}">
        <p14:creationId xmlns:p14="http://schemas.microsoft.com/office/powerpoint/2010/main" val="1826303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B5BF61-CDB5-347F-86E9-853D57EAB84A}"/>
              </a:ext>
            </a:extLst>
          </p:cNvPr>
          <p:cNvPicPr>
            <a:picLocks noChangeAspect="1"/>
          </p:cNvPicPr>
          <p:nvPr/>
        </p:nvPicPr>
        <p:blipFill>
          <a:blip r:embed="rId3"/>
          <a:stretch>
            <a:fillRect/>
          </a:stretch>
        </p:blipFill>
        <p:spPr>
          <a:xfrm>
            <a:off x="4411895" y="4573391"/>
            <a:ext cx="7268715" cy="2272198"/>
          </a:xfrm>
          <a:prstGeom prst="rect">
            <a:avLst/>
          </a:prstGeom>
        </p:spPr>
      </p:pic>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CA" sz="4000"/>
              <a:t>Experiments &amp; Improvements</a:t>
            </a:r>
          </a:p>
          <a:p>
            <a:endParaRPr lang="en-US" sz="4000"/>
          </a:p>
        </p:txBody>
      </p:sp>
      <p:sp>
        <p:nvSpPr>
          <p:cNvPr id="71" name="TextBox 70">
            <a:extLst>
              <a:ext uri="{FF2B5EF4-FFF2-40B4-BE49-F238E27FC236}">
                <a16:creationId xmlns:a16="http://schemas.microsoft.com/office/drawing/2014/main" id="{CD1BC4B3-793E-A74D-9973-A4550A781BAA}"/>
              </a:ext>
            </a:extLst>
          </p:cNvPr>
          <p:cNvSpPr txBox="1"/>
          <p:nvPr/>
        </p:nvSpPr>
        <p:spPr>
          <a:xfrm>
            <a:off x="1251677" y="1384345"/>
            <a:ext cx="7094301" cy="461665"/>
          </a:xfrm>
          <a:prstGeom prst="rect">
            <a:avLst/>
          </a:prstGeom>
          <a:noFill/>
        </p:spPr>
        <p:txBody>
          <a:bodyPr wrap="square">
            <a:spAutoFit/>
          </a:bodyPr>
          <a:lstStyle/>
          <a:p>
            <a:r>
              <a:rPr lang="en-CA" sz="2400" b="1">
                <a:latin typeface="Arial" panose="020B0604020202020204" pitchFamily="34" charset="0"/>
              </a:rPr>
              <a:t>Correction on the paper demonstration figure</a:t>
            </a:r>
            <a:endParaRPr lang="en-CA" sz="2400">
              <a:latin typeface="Arial" panose="020B0604020202020204" pitchFamily="34" charset="0"/>
            </a:endParaRPr>
          </a:p>
        </p:txBody>
      </p:sp>
      <p:pic>
        <p:nvPicPr>
          <p:cNvPr id="14" name="Picture 13">
            <a:extLst>
              <a:ext uri="{FF2B5EF4-FFF2-40B4-BE49-F238E27FC236}">
                <a16:creationId xmlns:a16="http://schemas.microsoft.com/office/drawing/2014/main" id="{E6E0D5BF-BEFB-8373-E17F-6EE12EC24D34}"/>
              </a:ext>
            </a:extLst>
          </p:cNvPr>
          <p:cNvPicPr>
            <a:picLocks noChangeAspect="1"/>
          </p:cNvPicPr>
          <p:nvPr/>
        </p:nvPicPr>
        <p:blipFill>
          <a:blip r:embed="rId4"/>
          <a:stretch>
            <a:fillRect/>
          </a:stretch>
        </p:blipFill>
        <p:spPr>
          <a:xfrm>
            <a:off x="4411896" y="1770442"/>
            <a:ext cx="7268715" cy="2283791"/>
          </a:xfrm>
          <a:prstGeom prst="rect">
            <a:avLst/>
          </a:prstGeom>
        </p:spPr>
      </p:pic>
      <p:pic>
        <p:nvPicPr>
          <p:cNvPr id="24" name="Picture 23">
            <a:extLst>
              <a:ext uri="{FF2B5EF4-FFF2-40B4-BE49-F238E27FC236}">
                <a16:creationId xmlns:a16="http://schemas.microsoft.com/office/drawing/2014/main" id="{C14C5278-D0A2-C060-5A24-FF638CB163A4}"/>
              </a:ext>
            </a:extLst>
          </p:cNvPr>
          <p:cNvPicPr>
            <a:picLocks noChangeAspect="1"/>
          </p:cNvPicPr>
          <p:nvPr/>
        </p:nvPicPr>
        <p:blipFill>
          <a:blip r:embed="rId5"/>
          <a:stretch>
            <a:fillRect/>
          </a:stretch>
        </p:blipFill>
        <p:spPr>
          <a:xfrm>
            <a:off x="1036669" y="4096921"/>
            <a:ext cx="4930141" cy="748083"/>
          </a:xfrm>
          <a:prstGeom prst="rect">
            <a:avLst/>
          </a:prstGeom>
        </p:spPr>
      </p:pic>
      <p:sp>
        <p:nvSpPr>
          <p:cNvPr id="25" name="TextBox 24">
            <a:extLst>
              <a:ext uri="{FF2B5EF4-FFF2-40B4-BE49-F238E27FC236}">
                <a16:creationId xmlns:a16="http://schemas.microsoft.com/office/drawing/2014/main" id="{C8581AB1-87F6-9C9B-DE4B-DB9324B9FD1D}"/>
              </a:ext>
            </a:extLst>
          </p:cNvPr>
          <p:cNvSpPr txBox="1"/>
          <p:nvPr/>
        </p:nvSpPr>
        <p:spPr>
          <a:xfrm>
            <a:off x="1251678" y="2783423"/>
            <a:ext cx="2789474" cy="461665"/>
          </a:xfrm>
          <a:prstGeom prst="rect">
            <a:avLst/>
          </a:prstGeom>
          <a:noFill/>
        </p:spPr>
        <p:txBody>
          <a:bodyPr wrap="square">
            <a:spAutoFit/>
          </a:bodyPr>
          <a:lstStyle/>
          <a:p>
            <a:r>
              <a:rPr lang="en-CA" sz="2400" b="1">
                <a:latin typeface="Arial" panose="020B0604020202020204" pitchFamily="34" charset="0"/>
              </a:rPr>
              <a:t>Paper’s Figure 2</a:t>
            </a:r>
          </a:p>
        </p:txBody>
      </p:sp>
      <p:sp>
        <p:nvSpPr>
          <p:cNvPr id="26" name="TextBox 25">
            <a:extLst>
              <a:ext uri="{FF2B5EF4-FFF2-40B4-BE49-F238E27FC236}">
                <a16:creationId xmlns:a16="http://schemas.microsoft.com/office/drawing/2014/main" id="{11A8BBC6-F517-0E9A-EF39-3FC9F36CD40D}"/>
              </a:ext>
            </a:extLst>
          </p:cNvPr>
          <p:cNvSpPr txBox="1"/>
          <p:nvPr/>
        </p:nvSpPr>
        <p:spPr>
          <a:xfrm>
            <a:off x="1251677" y="5617094"/>
            <a:ext cx="2789474" cy="461665"/>
          </a:xfrm>
          <a:prstGeom prst="rect">
            <a:avLst/>
          </a:prstGeom>
          <a:noFill/>
        </p:spPr>
        <p:txBody>
          <a:bodyPr wrap="square">
            <a:spAutoFit/>
          </a:bodyPr>
          <a:lstStyle/>
          <a:p>
            <a:r>
              <a:rPr lang="en-CA" sz="2400" b="1">
                <a:latin typeface="Arial" panose="020B0604020202020204" pitchFamily="34" charset="0"/>
              </a:rPr>
              <a:t>Correction</a:t>
            </a:r>
          </a:p>
        </p:txBody>
      </p:sp>
    </p:spTree>
    <p:extLst>
      <p:ext uri="{BB962C8B-B14F-4D97-AF65-F5344CB8AC3E}">
        <p14:creationId xmlns:p14="http://schemas.microsoft.com/office/powerpoint/2010/main" val="3477885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5397641" cy="730852"/>
          </a:xfrm>
          <a:prstGeom prst="rect">
            <a:avLst/>
          </a:prstGeom>
        </p:spPr>
        <p:txBody>
          <a:bodyPr vert="horz" lIns="91440" tIns="45720" rIns="91440" bIns="45720" rtlCol="0" anchor="t">
            <a:normAutofit fontScale="92500"/>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CA" sz="4000"/>
              <a:t>Difficulty &amp; Solutions</a:t>
            </a:r>
          </a:p>
        </p:txBody>
      </p:sp>
      <p:sp>
        <p:nvSpPr>
          <p:cNvPr id="71" name="TextBox 70">
            <a:extLst>
              <a:ext uri="{FF2B5EF4-FFF2-40B4-BE49-F238E27FC236}">
                <a16:creationId xmlns:a16="http://schemas.microsoft.com/office/drawing/2014/main" id="{CD1BC4B3-793E-A74D-9973-A4550A781BAA}"/>
              </a:ext>
            </a:extLst>
          </p:cNvPr>
          <p:cNvSpPr txBox="1"/>
          <p:nvPr/>
        </p:nvSpPr>
        <p:spPr>
          <a:xfrm>
            <a:off x="1251677" y="1384345"/>
            <a:ext cx="5504081" cy="461665"/>
          </a:xfrm>
          <a:prstGeom prst="rect">
            <a:avLst/>
          </a:prstGeom>
          <a:noFill/>
        </p:spPr>
        <p:txBody>
          <a:bodyPr wrap="square">
            <a:spAutoFit/>
          </a:bodyPr>
          <a:lstStyle/>
          <a:p>
            <a:r>
              <a:rPr lang="en-CA" sz="2400" b="1">
                <a:latin typeface="Arial" panose="020B0604020202020204" pitchFamily="34" charset="0"/>
              </a:rPr>
              <a:t>3. Process speed: CPU &gt; GPU ?</a:t>
            </a:r>
            <a:endParaRPr lang="en-CA" sz="2400">
              <a:latin typeface="Arial" panose="020B0604020202020204" pitchFamily="34" charset="0"/>
            </a:endParaRPr>
          </a:p>
        </p:txBody>
      </p:sp>
      <p:pic>
        <p:nvPicPr>
          <p:cNvPr id="7" name="Picture 6">
            <a:extLst>
              <a:ext uri="{FF2B5EF4-FFF2-40B4-BE49-F238E27FC236}">
                <a16:creationId xmlns:a16="http://schemas.microsoft.com/office/drawing/2014/main" id="{DA5368A1-279A-54D8-2B39-F557F05C056A}"/>
              </a:ext>
            </a:extLst>
          </p:cNvPr>
          <p:cNvPicPr>
            <a:picLocks noChangeAspect="1"/>
          </p:cNvPicPr>
          <p:nvPr/>
        </p:nvPicPr>
        <p:blipFill>
          <a:blip r:embed="rId3"/>
          <a:stretch>
            <a:fillRect/>
          </a:stretch>
        </p:blipFill>
        <p:spPr>
          <a:xfrm>
            <a:off x="989959" y="2457636"/>
            <a:ext cx="5039539" cy="1014827"/>
          </a:xfrm>
          <a:prstGeom prst="rect">
            <a:avLst/>
          </a:prstGeom>
        </p:spPr>
      </p:pic>
      <p:sp>
        <p:nvSpPr>
          <p:cNvPr id="9" name="TextBox 8">
            <a:extLst>
              <a:ext uri="{FF2B5EF4-FFF2-40B4-BE49-F238E27FC236}">
                <a16:creationId xmlns:a16="http://schemas.microsoft.com/office/drawing/2014/main" id="{8B43AEBB-30FE-E2D6-8A98-831B1D66ED38}"/>
              </a:ext>
            </a:extLst>
          </p:cNvPr>
          <p:cNvSpPr txBox="1"/>
          <p:nvPr/>
        </p:nvSpPr>
        <p:spPr>
          <a:xfrm>
            <a:off x="1251678" y="2030739"/>
            <a:ext cx="2726675" cy="400110"/>
          </a:xfrm>
          <a:prstGeom prst="rect">
            <a:avLst/>
          </a:prstGeom>
          <a:noFill/>
        </p:spPr>
        <p:txBody>
          <a:bodyPr wrap="square">
            <a:spAutoFit/>
          </a:bodyPr>
          <a:lstStyle/>
          <a:p>
            <a:r>
              <a:rPr lang="en-CA" sz="2000">
                <a:latin typeface="Arial" panose="020B0604020202020204" pitchFamily="34" charset="0"/>
              </a:rPr>
              <a:t>Processed by CPU</a:t>
            </a:r>
          </a:p>
        </p:txBody>
      </p:sp>
      <p:sp>
        <p:nvSpPr>
          <p:cNvPr id="10" name="TextBox 9">
            <a:extLst>
              <a:ext uri="{FF2B5EF4-FFF2-40B4-BE49-F238E27FC236}">
                <a16:creationId xmlns:a16="http://schemas.microsoft.com/office/drawing/2014/main" id="{0F737E0A-1DCB-313B-2FEF-C6942BE6E6BE}"/>
              </a:ext>
            </a:extLst>
          </p:cNvPr>
          <p:cNvSpPr txBox="1"/>
          <p:nvPr/>
        </p:nvSpPr>
        <p:spPr>
          <a:xfrm>
            <a:off x="1223823" y="3536108"/>
            <a:ext cx="2726675" cy="400110"/>
          </a:xfrm>
          <a:prstGeom prst="rect">
            <a:avLst/>
          </a:prstGeom>
          <a:noFill/>
        </p:spPr>
        <p:txBody>
          <a:bodyPr wrap="square">
            <a:spAutoFit/>
          </a:bodyPr>
          <a:lstStyle/>
          <a:p>
            <a:r>
              <a:rPr lang="en-CA" sz="2000">
                <a:latin typeface="Arial" panose="020B0604020202020204" pitchFamily="34" charset="0"/>
              </a:rPr>
              <a:t>Processed by GPU</a:t>
            </a:r>
          </a:p>
        </p:txBody>
      </p:sp>
      <p:pic>
        <p:nvPicPr>
          <p:cNvPr id="16" name="Picture 15">
            <a:extLst>
              <a:ext uri="{FF2B5EF4-FFF2-40B4-BE49-F238E27FC236}">
                <a16:creationId xmlns:a16="http://schemas.microsoft.com/office/drawing/2014/main" id="{B5AAA2CB-D6D7-E5DA-F5E4-E7EA75E30079}"/>
              </a:ext>
            </a:extLst>
          </p:cNvPr>
          <p:cNvPicPr>
            <a:picLocks noChangeAspect="1"/>
          </p:cNvPicPr>
          <p:nvPr/>
        </p:nvPicPr>
        <p:blipFill>
          <a:blip r:embed="rId4"/>
          <a:stretch>
            <a:fillRect/>
          </a:stretch>
        </p:blipFill>
        <p:spPr>
          <a:xfrm>
            <a:off x="989959" y="3947773"/>
            <a:ext cx="5173012" cy="1008500"/>
          </a:xfrm>
          <a:prstGeom prst="rect">
            <a:avLst/>
          </a:prstGeom>
        </p:spPr>
      </p:pic>
      <p:pic>
        <p:nvPicPr>
          <p:cNvPr id="18" name="Picture 17">
            <a:extLst>
              <a:ext uri="{FF2B5EF4-FFF2-40B4-BE49-F238E27FC236}">
                <a16:creationId xmlns:a16="http://schemas.microsoft.com/office/drawing/2014/main" id="{AA835E4C-E32C-B400-0B7D-DBF26EF92BA2}"/>
              </a:ext>
            </a:extLst>
          </p:cNvPr>
          <p:cNvPicPr>
            <a:picLocks noChangeAspect="1"/>
          </p:cNvPicPr>
          <p:nvPr/>
        </p:nvPicPr>
        <p:blipFill>
          <a:blip r:embed="rId5"/>
          <a:stretch>
            <a:fillRect/>
          </a:stretch>
        </p:blipFill>
        <p:spPr>
          <a:xfrm>
            <a:off x="6948324" y="0"/>
            <a:ext cx="4962158" cy="6858000"/>
          </a:xfrm>
          <a:prstGeom prst="rect">
            <a:avLst/>
          </a:prstGeom>
        </p:spPr>
      </p:pic>
      <p:sp>
        <p:nvSpPr>
          <p:cNvPr id="19" name="Rectangle 18">
            <a:extLst>
              <a:ext uri="{FF2B5EF4-FFF2-40B4-BE49-F238E27FC236}">
                <a16:creationId xmlns:a16="http://schemas.microsoft.com/office/drawing/2014/main" id="{DDDD6929-508A-ADAA-4925-7F4AC19088AB}"/>
              </a:ext>
            </a:extLst>
          </p:cNvPr>
          <p:cNvSpPr/>
          <p:nvPr/>
        </p:nvSpPr>
        <p:spPr>
          <a:xfrm>
            <a:off x="7041995" y="702231"/>
            <a:ext cx="4555374" cy="247682"/>
          </a:xfrm>
          <a:prstGeom prst="rect">
            <a:avLst/>
          </a:prstGeom>
          <a:noFill/>
          <a:ln w="38100">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6" name="TextBox 25">
            <a:extLst>
              <a:ext uri="{FF2B5EF4-FFF2-40B4-BE49-F238E27FC236}">
                <a16:creationId xmlns:a16="http://schemas.microsoft.com/office/drawing/2014/main" id="{3ACB577A-4021-E4AC-3D7D-068CFBC4ED71}"/>
              </a:ext>
            </a:extLst>
          </p:cNvPr>
          <p:cNvSpPr txBox="1"/>
          <p:nvPr/>
        </p:nvSpPr>
        <p:spPr>
          <a:xfrm>
            <a:off x="1051568" y="5162745"/>
            <a:ext cx="5504080" cy="1323439"/>
          </a:xfrm>
          <a:prstGeom prst="rect">
            <a:avLst/>
          </a:prstGeom>
          <a:noFill/>
        </p:spPr>
        <p:txBody>
          <a:bodyPr wrap="square" lIns="91440" tIns="45720" rIns="91440" bIns="45720" anchor="t">
            <a:spAutoFit/>
          </a:bodyPr>
          <a:lstStyle/>
          <a:p>
            <a:r>
              <a:rPr lang="en-CA" sz="2000" dirty="0">
                <a:latin typeface="Arial" panose="020B0604020202020204" pitchFamily="34" charset="0"/>
              </a:rPr>
              <a:t>Reasons: </a:t>
            </a:r>
          </a:p>
          <a:p>
            <a:r>
              <a:rPr lang="en-CA" sz="2000" dirty="0">
                <a:latin typeface="Arial"/>
                <a:cs typeface="Arial"/>
              </a:rPr>
              <a:t>1. </a:t>
            </a:r>
            <a:r>
              <a:rPr lang="en-CA" sz="2000" dirty="0">
                <a:latin typeface="Arial"/>
                <a:ea typeface="华文中宋"/>
                <a:cs typeface="Arial"/>
              </a:rPr>
              <a:t>The for-loop is serial, so the pick and choose steps within a batch are not parallelized;</a:t>
            </a:r>
            <a:endParaRPr lang="en-US" altLang="zh-CN" sz="2000" dirty="0">
              <a:latin typeface="Arial"/>
              <a:ea typeface="华文中宋"/>
              <a:cs typeface="Arial"/>
            </a:endParaRPr>
          </a:p>
          <a:p>
            <a:r>
              <a:rPr lang="en-CA" sz="2000" dirty="0">
                <a:latin typeface="Arial"/>
                <a:cs typeface="Arial"/>
              </a:rPr>
              <a:t>2. CPU is doing better job on serial computing</a:t>
            </a:r>
          </a:p>
        </p:txBody>
      </p:sp>
    </p:spTree>
    <p:extLst>
      <p:ext uri="{BB962C8B-B14F-4D97-AF65-F5344CB8AC3E}">
        <p14:creationId xmlns:p14="http://schemas.microsoft.com/office/powerpoint/2010/main" val="1340009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CA" sz="3700"/>
              <a:t>Difficulty &amp; Solutions</a:t>
            </a:r>
            <a:endParaRPr lang="en-US" sz="3700"/>
          </a:p>
          <a:p>
            <a:endParaRPr lang="en-US" sz="4000"/>
          </a:p>
        </p:txBody>
      </p:sp>
      <p:sp>
        <p:nvSpPr>
          <p:cNvPr id="71" name="TextBox 70">
            <a:extLst>
              <a:ext uri="{FF2B5EF4-FFF2-40B4-BE49-F238E27FC236}">
                <a16:creationId xmlns:a16="http://schemas.microsoft.com/office/drawing/2014/main" id="{CD1BC4B3-793E-A74D-9973-A4550A781BAA}"/>
              </a:ext>
            </a:extLst>
          </p:cNvPr>
          <p:cNvSpPr txBox="1"/>
          <p:nvPr/>
        </p:nvSpPr>
        <p:spPr>
          <a:xfrm>
            <a:off x="1251677" y="1384345"/>
            <a:ext cx="7401435" cy="461665"/>
          </a:xfrm>
          <a:prstGeom prst="rect">
            <a:avLst/>
          </a:prstGeom>
          <a:noFill/>
        </p:spPr>
        <p:txBody>
          <a:bodyPr wrap="square">
            <a:spAutoFit/>
          </a:bodyPr>
          <a:lstStyle/>
          <a:p>
            <a:pPr marL="342900" indent="-342900">
              <a:buFont typeface="Arial" panose="020B0604020202020204" pitchFamily="34" charset="0"/>
              <a:buChar char="•"/>
            </a:pPr>
            <a:r>
              <a:rPr lang="en-CA" sz="2400" b="1">
                <a:latin typeface="Arial" panose="020B0604020202020204" pitchFamily="34" charset="0"/>
              </a:rPr>
              <a:t>PC-GNN</a:t>
            </a:r>
            <a:r>
              <a:rPr lang="en-CA" sz="2400">
                <a:latin typeface="Arial" panose="020B0604020202020204" pitchFamily="34" charset="0"/>
              </a:rPr>
              <a:t>: Pick and Choose Graph Neural Network</a:t>
            </a:r>
          </a:p>
        </p:txBody>
      </p:sp>
      <p:pic>
        <p:nvPicPr>
          <p:cNvPr id="8" name="Picture 7">
            <a:extLst>
              <a:ext uri="{FF2B5EF4-FFF2-40B4-BE49-F238E27FC236}">
                <a16:creationId xmlns:a16="http://schemas.microsoft.com/office/drawing/2014/main" id="{F2F56A0B-7A86-A643-ADD5-690C0E77A59D}"/>
              </a:ext>
            </a:extLst>
          </p:cNvPr>
          <p:cNvPicPr>
            <a:picLocks noChangeAspect="1"/>
          </p:cNvPicPr>
          <p:nvPr/>
        </p:nvPicPr>
        <p:blipFill>
          <a:blip r:embed="rId3"/>
          <a:stretch>
            <a:fillRect/>
          </a:stretch>
        </p:blipFill>
        <p:spPr>
          <a:xfrm>
            <a:off x="958487" y="1978954"/>
            <a:ext cx="10829462" cy="4753917"/>
          </a:xfrm>
          <a:prstGeom prst="rect">
            <a:avLst/>
          </a:prstGeom>
        </p:spPr>
      </p:pic>
    </p:spTree>
    <p:extLst>
      <p:ext uri="{BB962C8B-B14F-4D97-AF65-F5344CB8AC3E}">
        <p14:creationId xmlns:p14="http://schemas.microsoft.com/office/powerpoint/2010/main" val="1434869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CA" sz="4000"/>
              <a:t>Difficulty &amp; Solutions</a:t>
            </a:r>
          </a:p>
          <a:p>
            <a:endParaRPr lang="en-US" sz="4000"/>
          </a:p>
        </p:txBody>
      </p:sp>
      <p:sp>
        <p:nvSpPr>
          <p:cNvPr id="71" name="TextBox 70">
            <a:extLst>
              <a:ext uri="{FF2B5EF4-FFF2-40B4-BE49-F238E27FC236}">
                <a16:creationId xmlns:a16="http://schemas.microsoft.com/office/drawing/2014/main" id="{CD1BC4B3-793E-A74D-9973-A4550A781BAA}"/>
              </a:ext>
            </a:extLst>
          </p:cNvPr>
          <p:cNvSpPr txBox="1"/>
          <p:nvPr/>
        </p:nvSpPr>
        <p:spPr>
          <a:xfrm>
            <a:off x="1251677" y="1384345"/>
            <a:ext cx="7401435" cy="461665"/>
          </a:xfrm>
          <a:prstGeom prst="rect">
            <a:avLst/>
          </a:prstGeom>
          <a:noFill/>
        </p:spPr>
        <p:txBody>
          <a:bodyPr wrap="square">
            <a:spAutoFit/>
          </a:bodyPr>
          <a:lstStyle/>
          <a:p>
            <a:pPr marL="342900" indent="-342900">
              <a:buFont typeface="Arial" panose="020B0604020202020204" pitchFamily="34" charset="0"/>
              <a:buChar char="•"/>
            </a:pPr>
            <a:r>
              <a:rPr lang="en-CA" sz="2400" b="1">
                <a:latin typeface="Arial" panose="020B0604020202020204" pitchFamily="34" charset="0"/>
              </a:rPr>
              <a:t>PC-GNN</a:t>
            </a:r>
            <a:r>
              <a:rPr lang="en-CA" sz="2400">
                <a:latin typeface="Arial" panose="020B0604020202020204" pitchFamily="34" charset="0"/>
              </a:rPr>
              <a:t>: Code </a:t>
            </a:r>
            <a:r>
              <a:rPr lang="en-US" sz="2400">
                <a:latin typeface="Arial" panose="020B0604020202020204" pitchFamily="34" charset="0"/>
              </a:rPr>
              <a:t>Implementation of Aggregation</a:t>
            </a:r>
            <a:endParaRPr lang="en-CA" sz="2400">
              <a:latin typeface="Arial" panose="020B0604020202020204" pitchFamily="34" charset="0"/>
            </a:endParaRPr>
          </a:p>
        </p:txBody>
      </p:sp>
      <p:pic>
        <p:nvPicPr>
          <p:cNvPr id="8" name="Picture 7">
            <a:extLst>
              <a:ext uri="{FF2B5EF4-FFF2-40B4-BE49-F238E27FC236}">
                <a16:creationId xmlns:a16="http://schemas.microsoft.com/office/drawing/2014/main" id="{F2F56A0B-7A86-A643-ADD5-690C0E77A59D}"/>
              </a:ext>
            </a:extLst>
          </p:cNvPr>
          <p:cNvPicPr>
            <a:picLocks noChangeAspect="1"/>
          </p:cNvPicPr>
          <p:nvPr/>
        </p:nvPicPr>
        <p:blipFill rotWithShape="1">
          <a:blip r:embed="rId3"/>
          <a:srcRect l="35565" t="1452" b="29909"/>
          <a:stretch/>
        </p:blipFill>
        <p:spPr>
          <a:xfrm>
            <a:off x="1371600" y="1954061"/>
            <a:ext cx="5411244" cy="2530406"/>
          </a:xfrm>
          <a:prstGeom prst="rect">
            <a:avLst/>
          </a:prstGeom>
        </p:spPr>
      </p:pic>
      <p:sp>
        <p:nvSpPr>
          <p:cNvPr id="2" name="Rectangle: Rounded Corners 1">
            <a:extLst>
              <a:ext uri="{FF2B5EF4-FFF2-40B4-BE49-F238E27FC236}">
                <a16:creationId xmlns:a16="http://schemas.microsoft.com/office/drawing/2014/main" id="{34281387-FE61-8895-7D9D-5A454FE5AD86}"/>
              </a:ext>
            </a:extLst>
          </p:cNvPr>
          <p:cNvSpPr/>
          <p:nvPr/>
        </p:nvSpPr>
        <p:spPr>
          <a:xfrm>
            <a:off x="2204581" y="1854396"/>
            <a:ext cx="1916482" cy="1195692"/>
          </a:xfrm>
          <a:prstGeom prst="roundRect">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52BD6CDE-3077-3C8B-34CA-AB6049DD783A}"/>
              </a:ext>
            </a:extLst>
          </p:cNvPr>
          <p:cNvCxnSpPr/>
          <p:nvPr/>
        </p:nvCxnSpPr>
        <p:spPr>
          <a:xfrm>
            <a:off x="4121063" y="2498942"/>
            <a:ext cx="29937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CDFCA5D-A6AF-EFF3-9E9C-2CD2AF5ADBAA}"/>
              </a:ext>
            </a:extLst>
          </p:cNvPr>
          <p:cNvSpPr txBox="1"/>
          <p:nvPr/>
        </p:nvSpPr>
        <p:spPr>
          <a:xfrm>
            <a:off x="4822520" y="2129610"/>
            <a:ext cx="1916482" cy="369332"/>
          </a:xfrm>
          <a:prstGeom prst="rect">
            <a:avLst/>
          </a:prstGeom>
          <a:noFill/>
        </p:spPr>
        <p:txBody>
          <a:bodyPr wrap="square" rtlCol="0">
            <a:spAutoFit/>
          </a:bodyPr>
          <a:lstStyle/>
          <a:p>
            <a:r>
              <a:rPr lang="en-US"/>
              <a:t>Mean Aggregation </a:t>
            </a:r>
          </a:p>
        </p:txBody>
      </p:sp>
      <p:sp>
        <p:nvSpPr>
          <p:cNvPr id="10" name="TextBox 9">
            <a:extLst>
              <a:ext uri="{FF2B5EF4-FFF2-40B4-BE49-F238E27FC236}">
                <a16:creationId xmlns:a16="http://schemas.microsoft.com/office/drawing/2014/main" id="{9E8F6AA7-21ED-2BFC-B95B-A5077883E8D0}"/>
              </a:ext>
            </a:extLst>
          </p:cNvPr>
          <p:cNvSpPr txBox="1"/>
          <p:nvPr/>
        </p:nvSpPr>
        <p:spPr>
          <a:xfrm>
            <a:off x="7171151" y="2254685"/>
            <a:ext cx="3649249" cy="369332"/>
          </a:xfrm>
          <a:prstGeom prst="rect">
            <a:avLst/>
          </a:prstGeom>
          <a:noFill/>
        </p:spPr>
        <p:txBody>
          <a:bodyPr wrap="square" rtlCol="0">
            <a:spAutoFit/>
          </a:bodyPr>
          <a:lstStyle/>
          <a:p>
            <a:r>
              <a:rPr lang="en-US"/>
              <a:t>- Use mask as mean aggregator</a:t>
            </a:r>
          </a:p>
        </p:txBody>
      </p:sp>
      <p:pic>
        <p:nvPicPr>
          <p:cNvPr id="14" name="Picture 13">
            <a:extLst>
              <a:ext uri="{FF2B5EF4-FFF2-40B4-BE49-F238E27FC236}">
                <a16:creationId xmlns:a16="http://schemas.microsoft.com/office/drawing/2014/main" id="{0225010C-EAED-7B2F-5390-242AA2C8262A}"/>
              </a:ext>
            </a:extLst>
          </p:cNvPr>
          <p:cNvPicPr>
            <a:picLocks noChangeAspect="1"/>
          </p:cNvPicPr>
          <p:nvPr/>
        </p:nvPicPr>
        <p:blipFill rotWithShape="1">
          <a:blip r:embed="rId4"/>
          <a:srcRect r="3626"/>
          <a:stretch/>
        </p:blipFill>
        <p:spPr>
          <a:xfrm>
            <a:off x="7383793" y="2724736"/>
            <a:ext cx="4102574" cy="2172587"/>
          </a:xfrm>
          <a:prstGeom prst="rect">
            <a:avLst/>
          </a:prstGeom>
        </p:spPr>
      </p:pic>
      <p:sp>
        <p:nvSpPr>
          <p:cNvPr id="15" name="TextBox 14">
            <a:extLst>
              <a:ext uri="{FF2B5EF4-FFF2-40B4-BE49-F238E27FC236}">
                <a16:creationId xmlns:a16="http://schemas.microsoft.com/office/drawing/2014/main" id="{C18315DE-8EF8-E8CB-6FF2-B3147E3D9324}"/>
              </a:ext>
            </a:extLst>
          </p:cNvPr>
          <p:cNvSpPr txBox="1"/>
          <p:nvPr/>
        </p:nvSpPr>
        <p:spPr>
          <a:xfrm>
            <a:off x="1478072" y="4952733"/>
            <a:ext cx="5818339" cy="2031325"/>
          </a:xfrm>
          <a:prstGeom prst="rect">
            <a:avLst/>
          </a:prstGeom>
          <a:noFill/>
        </p:spPr>
        <p:txBody>
          <a:bodyPr wrap="square" rtlCol="0">
            <a:spAutoFit/>
          </a:bodyPr>
          <a:lstStyle/>
          <a:p>
            <a:pPr marL="285750" indent="-285750">
              <a:buFontTx/>
              <a:buChar char="-"/>
            </a:pPr>
            <a:r>
              <a:rPr lang="en-US"/>
              <a:t>Collect </a:t>
            </a:r>
            <a:r>
              <a:rPr lang="en-CA" sz="1800">
                <a:effectLst/>
                <a:latin typeface="Calibri" panose="020F0502020204030204" pitchFamily="34" charset="0"/>
                <a:ea typeface="DengXian" panose="02010600030101010101" pitchFamily="2" charset="-122"/>
                <a:cs typeface="Times New Roman" panose="02020603050405020304" pitchFamily="18" charset="0"/>
              </a:rPr>
              <a:t>all the nodes and their selected </a:t>
            </a:r>
            <a:r>
              <a:rPr lang="en-US" sz="1800">
                <a:effectLst/>
                <a:latin typeface="Calibri" panose="020F0502020204030204" pitchFamily="34" charset="0"/>
                <a:ea typeface="DengXian" panose="02010600030101010101" pitchFamily="2" charset="-122"/>
                <a:cs typeface="Times New Roman" panose="02020603050405020304" pitchFamily="18" charset="0"/>
              </a:rPr>
              <a:t>neighbors to indices lists</a:t>
            </a:r>
          </a:p>
          <a:p>
            <a:pPr marL="285750" indent="-285750">
              <a:buFontTx/>
              <a:buChar char="-"/>
            </a:pPr>
            <a:r>
              <a:rPr lang="en-US">
                <a:latin typeface="Calibri" panose="020F0502020204030204" pitchFamily="34" charset="0"/>
                <a:ea typeface="DengXian" panose="02010600030101010101" pitchFamily="2" charset="-122"/>
                <a:cs typeface="Times New Roman" panose="02020603050405020304" pitchFamily="18" charset="0"/>
              </a:rPr>
              <a:t>Mark the adjacency with 1’s in the mask matrix</a:t>
            </a:r>
          </a:p>
          <a:p>
            <a:pPr marL="285750" indent="-285750">
              <a:buFontTx/>
              <a:buChar char="-"/>
            </a:pPr>
            <a:r>
              <a:rPr lang="en-US">
                <a:latin typeface="Calibri" panose="020F0502020204030204" pitchFamily="34" charset="0"/>
                <a:ea typeface="DengXian" panose="02010600030101010101" pitchFamily="2" charset="-122"/>
                <a:cs typeface="Times New Roman" panose="02020603050405020304" pitchFamily="18" charset="0"/>
              </a:rPr>
              <a:t>Count the number of neighbors and divide 1’s with the numbers</a:t>
            </a:r>
          </a:p>
          <a:p>
            <a:pPr marL="285750" indent="-285750">
              <a:buFontTx/>
              <a:buChar char="-"/>
            </a:pPr>
            <a:r>
              <a:rPr lang="en-US">
                <a:latin typeface="Calibri" panose="020F0502020204030204" pitchFamily="34" charset="0"/>
                <a:ea typeface="DengXian" panose="02010600030101010101" pitchFamily="2" charset="-122"/>
                <a:cs typeface="Times New Roman" panose="02020603050405020304" pitchFamily="18" charset="0"/>
              </a:rPr>
              <a:t>Multiply the mask with the embeddings of the neighbors </a:t>
            </a:r>
          </a:p>
          <a:p>
            <a:pPr marL="285750" indent="-285750">
              <a:buFontTx/>
              <a:buChar char="-"/>
            </a:pPr>
            <a:endParaRPr lang="en-US"/>
          </a:p>
        </p:txBody>
      </p:sp>
      <p:pic>
        <p:nvPicPr>
          <p:cNvPr id="17" name="Picture 16">
            <a:extLst>
              <a:ext uri="{FF2B5EF4-FFF2-40B4-BE49-F238E27FC236}">
                <a16:creationId xmlns:a16="http://schemas.microsoft.com/office/drawing/2014/main" id="{E2DBD40D-ED64-0C73-6C75-4B302F720EF1}"/>
              </a:ext>
            </a:extLst>
          </p:cNvPr>
          <p:cNvPicPr>
            <a:picLocks noChangeAspect="1"/>
          </p:cNvPicPr>
          <p:nvPr/>
        </p:nvPicPr>
        <p:blipFill>
          <a:blip r:embed="rId5"/>
          <a:stretch>
            <a:fillRect/>
          </a:stretch>
        </p:blipFill>
        <p:spPr>
          <a:xfrm>
            <a:off x="7040256" y="1855395"/>
            <a:ext cx="4789647" cy="462605"/>
          </a:xfrm>
          <a:prstGeom prst="rect">
            <a:avLst/>
          </a:prstGeom>
        </p:spPr>
      </p:pic>
      <p:sp>
        <p:nvSpPr>
          <p:cNvPr id="18" name="Rectangle: Rounded Corners 17">
            <a:extLst>
              <a:ext uri="{FF2B5EF4-FFF2-40B4-BE49-F238E27FC236}">
                <a16:creationId xmlns:a16="http://schemas.microsoft.com/office/drawing/2014/main" id="{9F042CC5-8A27-6620-0A49-D9EC606E94AC}"/>
              </a:ext>
            </a:extLst>
          </p:cNvPr>
          <p:cNvSpPr/>
          <p:nvPr/>
        </p:nvSpPr>
        <p:spPr>
          <a:xfrm>
            <a:off x="9212893" y="1885353"/>
            <a:ext cx="2167002" cy="369332"/>
          </a:xfrm>
          <a:prstGeom prst="roundRect">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194459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CA" sz="4000"/>
              <a:t>Difficulty &amp; Solutions</a:t>
            </a:r>
          </a:p>
          <a:p>
            <a:endParaRPr lang="en-US" sz="4000"/>
          </a:p>
        </p:txBody>
      </p:sp>
      <p:sp>
        <p:nvSpPr>
          <p:cNvPr id="71" name="TextBox 70">
            <a:extLst>
              <a:ext uri="{FF2B5EF4-FFF2-40B4-BE49-F238E27FC236}">
                <a16:creationId xmlns:a16="http://schemas.microsoft.com/office/drawing/2014/main" id="{CD1BC4B3-793E-A74D-9973-A4550A781BAA}"/>
              </a:ext>
            </a:extLst>
          </p:cNvPr>
          <p:cNvSpPr txBox="1"/>
          <p:nvPr/>
        </p:nvSpPr>
        <p:spPr>
          <a:xfrm>
            <a:off x="1251677" y="1384345"/>
            <a:ext cx="7401435" cy="461665"/>
          </a:xfrm>
          <a:prstGeom prst="rect">
            <a:avLst/>
          </a:prstGeom>
          <a:noFill/>
        </p:spPr>
        <p:txBody>
          <a:bodyPr wrap="square">
            <a:spAutoFit/>
          </a:bodyPr>
          <a:lstStyle/>
          <a:p>
            <a:pPr marL="342900" indent="-342900">
              <a:buFont typeface="Arial" panose="020B0604020202020204" pitchFamily="34" charset="0"/>
              <a:buChar char="•"/>
            </a:pPr>
            <a:r>
              <a:rPr lang="en-CA" sz="2400" b="1">
                <a:latin typeface="Arial" panose="020B0604020202020204" pitchFamily="34" charset="0"/>
              </a:rPr>
              <a:t>PC-GNN</a:t>
            </a:r>
            <a:r>
              <a:rPr lang="en-CA" sz="2400">
                <a:latin typeface="Arial" panose="020B0604020202020204" pitchFamily="34" charset="0"/>
              </a:rPr>
              <a:t>: Code </a:t>
            </a:r>
            <a:r>
              <a:rPr lang="en-US" sz="2400">
                <a:latin typeface="Arial" panose="020B0604020202020204" pitchFamily="34" charset="0"/>
              </a:rPr>
              <a:t>Implementation of Aggregation</a:t>
            </a:r>
            <a:endParaRPr lang="en-CA" sz="2400">
              <a:latin typeface="Arial" panose="020B0604020202020204" pitchFamily="34" charset="0"/>
            </a:endParaRPr>
          </a:p>
        </p:txBody>
      </p:sp>
      <p:pic>
        <p:nvPicPr>
          <p:cNvPr id="8" name="Picture 7">
            <a:extLst>
              <a:ext uri="{FF2B5EF4-FFF2-40B4-BE49-F238E27FC236}">
                <a16:creationId xmlns:a16="http://schemas.microsoft.com/office/drawing/2014/main" id="{F2F56A0B-7A86-A643-ADD5-690C0E77A59D}"/>
              </a:ext>
            </a:extLst>
          </p:cNvPr>
          <p:cNvPicPr>
            <a:picLocks noChangeAspect="1"/>
          </p:cNvPicPr>
          <p:nvPr/>
        </p:nvPicPr>
        <p:blipFill rotWithShape="1">
          <a:blip r:embed="rId3"/>
          <a:srcRect l="35565" t="1452" b="29909"/>
          <a:stretch/>
        </p:blipFill>
        <p:spPr>
          <a:xfrm>
            <a:off x="1371600" y="1954061"/>
            <a:ext cx="5411244" cy="2530406"/>
          </a:xfrm>
          <a:prstGeom prst="rect">
            <a:avLst/>
          </a:prstGeom>
        </p:spPr>
      </p:pic>
      <p:sp>
        <p:nvSpPr>
          <p:cNvPr id="2" name="Rectangle: Rounded Corners 1">
            <a:extLst>
              <a:ext uri="{FF2B5EF4-FFF2-40B4-BE49-F238E27FC236}">
                <a16:creationId xmlns:a16="http://schemas.microsoft.com/office/drawing/2014/main" id="{34281387-FE61-8895-7D9D-5A454FE5AD86}"/>
              </a:ext>
            </a:extLst>
          </p:cNvPr>
          <p:cNvSpPr/>
          <p:nvPr/>
        </p:nvSpPr>
        <p:spPr>
          <a:xfrm>
            <a:off x="2204581" y="1854396"/>
            <a:ext cx="1916482" cy="1195692"/>
          </a:xfrm>
          <a:prstGeom prst="roundRect">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52BD6CDE-3077-3C8B-34CA-AB6049DD783A}"/>
              </a:ext>
            </a:extLst>
          </p:cNvPr>
          <p:cNvCxnSpPr/>
          <p:nvPr/>
        </p:nvCxnSpPr>
        <p:spPr>
          <a:xfrm>
            <a:off x="4121063" y="2498942"/>
            <a:ext cx="29937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CDFCA5D-A6AF-EFF3-9E9C-2CD2AF5ADBAA}"/>
              </a:ext>
            </a:extLst>
          </p:cNvPr>
          <p:cNvSpPr txBox="1"/>
          <p:nvPr/>
        </p:nvSpPr>
        <p:spPr>
          <a:xfrm>
            <a:off x="4866362" y="2129610"/>
            <a:ext cx="1916482" cy="369332"/>
          </a:xfrm>
          <a:prstGeom prst="rect">
            <a:avLst/>
          </a:prstGeom>
          <a:noFill/>
        </p:spPr>
        <p:txBody>
          <a:bodyPr wrap="square" rtlCol="0">
            <a:spAutoFit/>
          </a:bodyPr>
          <a:lstStyle/>
          <a:p>
            <a:r>
              <a:rPr lang="en-US"/>
              <a:t>Concatenation </a:t>
            </a:r>
          </a:p>
        </p:txBody>
      </p:sp>
      <p:sp>
        <p:nvSpPr>
          <p:cNvPr id="10" name="TextBox 9">
            <a:extLst>
              <a:ext uri="{FF2B5EF4-FFF2-40B4-BE49-F238E27FC236}">
                <a16:creationId xmlns:a16="http://schemas.microsoft.com/office/drawing/2014/main" id="{9E8F6AA7-21ED-2BFC-B95B-A5077883E8D0}"/>
              </a:ext>
            </a:extLst>
          </p:cNvPr>
          <p:cNvSpPr txBox="1"/>
          <p:nvPr/>
        </p:nvSpPr>
        <p:spPr>
          <a:xfrm>
            <a:off x="7171151" y="2254685"/>
            <a:ext cx="3649249" cy="369332"/>
          </a:xfrm>
          <a:prstGeom prst="rect">
            <a:avLst/>
          </a:prstGeom>
          <a:noFill/>
        </p:spPr>
        <p:txBody>
          <a:bodyPr wrap="square" rtlCol="0">
            <a:spAutoFit/>
          </a:bodyPr>
          <a:lstStyle/>
          <a:p>
            <a:r>
              <a:rPr lang="en-US"/>
              <a:t>- Use weighted matrix to encode</a:t>
            </a:r>
          </a:p>
        </p:txBody>
      </p:sp>
      <p:pic>
        <p:nvPicPr>
          <p:cNvPr id="17" name="Picture 16">
            <a:extLst>
              <a:ext uri="{FF2B5EF4-FFF2-40B4-BE49-F238E27FC236}">
                <a16:creationId xmlns:a16="http://schemas.microsoft.com/office/drawing/2014/main" id="{E2DBD40D-ED64-0C73-6C75-4B302F720EF1}"/>
              </a:ext>
            </a:extLst>
          </p:cNvPr>
          <p:cNvPicPr>
            <a:picLocks noChangeAspect="1"/>
          </p:cNvPicPr>
          <p:nvPr/>
        </p:nvPicPr>
        <p:blipFill>
          <a:blip r:embed="rId4"/>
          <a:stretch>
            <a:fillRect/>
          </a:stretch>
        </p:blipFill>
        <p:spPr>
          <a:xfrm>
            <a:off x="7040256" y="1855395"/>
            <a:ext cx="4789647" cy="462605"/>
          </a:xfrm>
          <a:prstGeom prst="rect">
            <a:avLst/>
          </a:prstGeom>
        </p:spPr>
      </p:pic>
      <p:sp>
        <p:nvSpPr>
          <p:cNvPr id="18" name="Rectangle: Rounded Corners 17">
            <a:extLst>
              <a:ext uri="{FF2B5EF4-FFF2-40B4-BE49-F238E27FC236}">
                <a16:creationId xmlns:a16="http://schemas.microsoft.com/office/drawing/2014/main" id="{9F042CC5-8A27-6620-0A49-D9EC606E94AC}"/>
              </a:ext>
            </a:extLst>
          </p:cNvPr>
          <p:cNvSpPr/>
          <p:nvPr/>
        </p:nvSpPr>
        <p:spPr>
          <a:xfrm>
            <a:off x="8154444" y="1885353"/>
            <a:ext cx="3225451" cy="369332"/>
          </a:xfrm>
          <a:prstGeom prst="roundRect">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 name="Picture 6">
            <a:extLst>
              <a:ext uri="{FF2B5EF4-FFF2-40B4-BE49-F238E27FC236}">
                <a16:creationId xmlns:a16="http://schemas.microsoft.com/office/drawing/2014/main" id="{2967633E-F967-03A4-CF28-FFC9B52C9660}"/>
              </a:ext>
            </a:extLst>
          </p:cNvPr>
          <p:cNvPicPr>
            <a:picLocks noChangeAspect="1"/>
          </p:cNvPicPr>
          <p:nvPr/>
        </p:nvPicPr>
        <p:blipFill>
          <a:blip r:embed="rId5"/>
          <a:stretch>
            <a:fillRect/>
          </a:stretch>
        </p:blipFill>
        <p:spPr>
          <a:xfrm>
            <a:off x="7417291" y="3528537"/>
            <a:ext cx="3962604" cy="800141"/>
          </a:xfrm>
          <a:prstGeom prst="rect">
            <a:avLst/>
          </a:prstGeom>
        </p:spPr>
      </p:pic>
      <p:sp>
        <p:nvSpPr>
          <p:cNvPr id="9" name="TextBox 8">
            <a:extLst>
              <a:ext uri="{FF2B5EF4-FFF2-40B4-BE49-F238E27FC236}">
                <a16:creationId xmlns:a16="http://schemas.microsoft.com/office/drawing/2014/main" id="{EEBFFDEA-EC19-4F29-E478-8473F9EF9A21}"/>
              </a:ext>
            </a:extLst>
          </p:cNvPr>
          <p:cNvSpPr txBox="1"/>
          <p:nvPr/>
        </p:nvSpPr>
        <p:spPr>
          <a:xfrm>
            <a:off x="7346517" y="2753738"/>
            <a:ext cx="3776596" cy="584775"/>
          </a:xfrm>
          <a:prstGeom prst="rect">
            <a:avLst/>
          </a:prstGeom>
          <a:noFill/>
        </p:spPr>
        <p:txBody>
          <a:bodyPr wrap="square" rtlCol="0">
            <a:spAutoFit/>
          </a:bodyPr>
          <a:lstStyle/>
          <a:p>
            <a:r>
              <a:rPr lang="en-US" sz="1600"/>
              <a:t>- Register weighted matrix as model’s parameter</a:t>
            </a:r>
          </a:p>
        </p:txBody>
      </p:sp>
      <p:sp>
        <p:nvSpPr>
          <p:cNvPr id="11" name="TextBox 10">
            <a:extLst>
              <a:ext uri="{FF2B5EF4-FFF2-40B4-BE49-F238E27FC236}">
                <a16:creationId xmlns:a16="http://schemas.microsoft.com/office/drawing/2014/main" id="{B0E27700-B1EB-03F8-74EC-D6AB4D9C75BF}"/>
              </a:ext>
            </a:extLst>
          </p:cNvPr>
          <p:cNvSpPr txBox="1"/>
          <p:nvPr/>
        </p:nvSpPr>
        <p:spPr>
          <a:xfrm>
            <a:off x="1510144" y="4760077"/>
            <a:ext cx="4420930" cy="338554"/>
          </a:xfrm>
          <a:prstGeom prst="rect">
            <a:avLst/>
          </a:prstGeom>
          <a:noFill/>
        </p:spPr>
        <p:txBody>
          <a:bodyPr wrap="square" rtlCol="0">
            <a:spAutoFit/>
          </a:bodyPr>
          <a:lstStyle/>
          <a:p>
            <a:r>
              <a:rPr lang="en-US" sz="1600"/>
              <a:t>- Concatenate self-feature and aggregated feature</a:t>
            </a:r>
          </a:p>
        </p:txBody>
      </p:sp>
      <p:pic>
        <p:nvPicPr>
          <p:cNvPr id="13" name="Picture 12">
            <a:extLst>
              <a:ext uri="{FF2B5EF4-FFF2-40B4-BE49-F238E27FC236}">
                <a16:creationId xmlns:a16="http://schemas.microsoft.com/office/drawing/2014/main" id="{A01814E0-25C1-DCA7-3729-6FAF4FEF1E3B}"/>
              </a:ext>
            </a:extLst>
          </p:cNvPr>
          <p:cNvPicPr>
            <a:picLocks noChangeAspect="1"/>
          </p:cNvPicPr>
          <p:nvPr/>
        </p:nvPicPr>
        <p:blipFill>
          <a:blip r:embed="rId6"/>
          <a:stretch>
            <a:fillRect/>
          </a:stretch>
        </p:blipFill>
        <p:spPr>
          <a:xfrm>
            <a:off x="1580918" y="5226263"/>
            <a:ext cx="4515082" cy="1079555"/>
          </a:xfrm>
          <a:prstGeom prst="rect">
            <a:avLst/>
          </a:prstGeom>
        </p:spPr>
      </p:pic>
      <p:sp>
        <p:nvSpPr>
          <p:cNvPr id="16" name="TextBox 15">
            <a:extLst>
              <a:ext uri="{FF2B5EF4-FFF2-40B4-BE49-F238E27FC236}">
                <a16:creationId xmlns:a16="http://schemas.microsoft.com/office/drawing/2014/main" id="{0B6BE1C5-495D-9B18-B7A3-E930548FCDE2}"/>
              </a:ext>
            </a:extLst>
          </p:cNvPr>
          <p:cNvSpPr txBox="1"/>
          <p:nvPr/>
        </p:nvSpPr>
        <p:spPr>
          <a:xfrm>
            <a:off x="6439136" y="4761726"/>
            <a:ext cx="4171946" cy="584775"/>
          </a:xfrm>
          <a:prstGeom prst="rect">
            <a:avLst/>
          </a:prstGeom>
          <a:noFill/>
        </p:spPr>
        <p:txBody>
          <a:bodyPr wrap="square" rtlCol="0">
            <a:spAutoFit/>
          </a:bodyPr>
          <a:lstStyle/>
          <a:p>
            <a:r>
              <a:rPr lang="en-US" sz="1600"/>
              <a:t>- Multiply the concatenated feature with the weighted matrix</a:t>
            </a:r>
          </a:p>
        </p:txBody>
      </p:sp>
      <p:pic>
        <p:nvPicPr>
          <p:cNvPr id="20" name="Picture 19">
            <a:extLst>
              <a:ext uri="{FF2B5EF4-FFF2-40B4-BE49-F238E27FC236}">
                <a16:creationId xmlns:a16="http://schemas.microsoft.com/office/drawing/2014/main" id="{F878C00B-487F-F4FF-F12D-CF26A4AD6122}"/>
              </a:ext>
            </a:extLst>
          </p:cNvPr>
          <p:cNvPicPr>
            <a:picLocks noChangeAspect="1"/>
          </p:cNvPicPr>
          <p:nvPr/>
        </p:nvPicPr>
        <p:blipFill>
          <a:blip r:embed="rId7"/>
          <a:stretch>
            <a:fillRect/>
          </a:stretch>
        </p:blipFill>
        <p:spPr>
          <a:xfrm>
            <a:off x="6568108" y="5467576"/>
            <a:ext cx="3753043" cy="596931"/>
          </a:xfrm>
          <a:prstGeom prst="rect">
            <a:avLst/>
          </a:prstGeom>
        </p:spPr>
      </p:pic>
    </p:spTree>
    <p:extLst>
      <p:ext uri="{BB962C8B-B14F-4D97-AF65-F5344CB8AC3E}">
        <p14:creationId xmlns:p14="http://schemas.microsoft.com/office/powerpoint/2010/main" val="4049398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CA" sz="4000"/>
              <a:t>Difficulty &amp; Solutions</a:t>
            </a:r>
          </a:p>
          <a:p>
            <a:endParaRPr lang="en-US" sz="4000"/>
          </a:p>
        </p:txBody>
      </p:sp>
      <p:sp>
        <p:nvSpPr>
          <p:cNvPr id="71" name="TextBox 70">
            <a:extLst>
              <a:ext uri="{FF2B5EF4-FFF2-40B4-BE49-F238E27FC236}">
                <a16:creationId xmlns:a16="http://schemas.microsoft.com/office/drawing/2014/main" id="{CD1BC4B3-793E-A74D-9973-A4550A781BAA}"/>
              </a:ext>
            </a:extLst>
          </p:cNvPr>
          <p:cNvSpPr txBox="1"/>
          <p:nvPr/>
        </p:nvSpPr>
        <p:spPr>
          <a:xfrm>
            <a:off x="1251677" y="1384345"/>
            <a:ext cx="7401435" cy="461665"/>
          </a:xfrm>
          <a:prstGeom prst="rect">
            <a:avLst/>
          </a:prstGeom>
          <a:noFill/>
        </p:spPr>
        <p:txBody>
          <a:bodyPr wrap="square">
            <a:spAutoFit/>
          </a:bodyPr>
          <a:lstStyle/>
          <a:p>
            <a:pPr marL="342900" indent="-342900">
              <a:buFont typeface="Arial" panose="020B0604020202020204" pitchFamily="34" charset="0"/>
              <a:buChar char="•"/>
            </a:pPr>
            <a:r>
              <a:rPr lang="en-CA" sz="2400" b="1">
                <a:latin typeface="Arial" panose="020B0604020202020204" pitchFamily="34" charset="0"/>
              </a:rPr>
              <a:t>PC-GNN</a:t>
            </a:r>
            <a:r>
              <a:rPr lang="en-CA" sz="2400">
                <a:latin typeface="Arial" panose="020B0604020202020204" pitchFamily="34" charset="0"/>
              </a:rPr>
              <a:t>: Code </a:t>
            </a:r>
            <a:r>
              <a:rPr lang="en-US" sz="2400">
                <a:latin typeface="Arial" panose="020B0604020202020204" pitchFamily="34" charset="0"/>
              </a:rPr>
              <a:t>Implementation of Aggregation</a:t>
            </a:r>
            <a:endParaRPr lang="en-CA" sz="2400">
              <a:latin typeface="Arial" panose="020B0604020202020204" pitchFamily="34" charset="0"/>
            </a:endParaRPr>
          </a:p>
        </p:txBody>
      </p:sp>
      <p:pic>
        <p:nvPicPr>
          <p:cNvPr id="8" name="Picture 7">
            <a:extLst>
              <a:ext uri="{FF2B5EF4-FFF2-40B4-BE49-F238E27FC236}">
                <a16:creationId xmlns:a16="http://schemas.microsoft.com/office/drawing/2014/main" id="{F2F56A0B-7A86-A643-ADD5-690C0E77A59D}"/>
              </a:ext>
            </a:extLst>
          </p:cNvPr>
          <p:cNvPicPr>
            <a:picLocks noChangeAspect="1"/>
          </p:cNvPicPr>
          <p:nvPr/>
        </p:nvPicPr>
        <p:blipFill rotWithShape="1">
          <a:blip r:embed="rId3"/>
          <a:srcRect l="35565" t="1452" b="29909"/>
          <a:stretch/>
        </p:blipFill>
        <p:spPr>
          <a:xfrm>
            <a:off x="1371600" y="1954061"/>
            <a:ext cx="5411244" cy="2530406"/>
          </a:xfrm>
          <a:prstGeom prst="rect">
            <a:avLst/>
          </a:prstGeom>
        </p:spPr>
      </p:pic>
      <p:sp>
        <p:nvSpPr>
          <p:cNvPr id="2" name="Rectangle: Rounded Corners 1">
            <a:extLst>
              <a:ext uri="{FF2B5EF4-FFF2-40B4-BE49-F238E27FC236}">
                <a16:creationId xmlns:a16="http://schemas.microsoft.com/office/drawing/2014/main" id="{34281387-FE61-8895-7D9D-5A454FE5AD86}"/>
              </a:ext>
            </a:extLst>
          </p:cNvPr>
          <p:cNvSpPr/>
          <p:nvPr/>
        </p:nvSpPr>
        <p:spPr>
          <a:xfrm>
            <a:off x="3111559" y="2452242"/>
            <a:ext cx="1453549" cy="1616484"/>
          </a:xfrm>
          <a:prstGeom prst="roundRect">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52BD6CDE-3077-3C8B-34CA-AB6049DD783A}"/>
              </a:ext>
            </a:extLst>
          </p:cNvPr>
          <p:cNvCxnSpPr>
            <a:cxnSpLocks/>
          </p:cNvCxnSpPr>
          <p:nvPr/>
        </p:nvCxnSpPr>
        <p:spPr>
          <a:xfrm>
            <a:off x="4565108" y="3260484"/>
            <a:ext cx="24751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CDFCA5D-A6AF-EFF3-9E9C-2CD2AF5ADBAA}"/>
              </a:ext>
            </a:extLst>
          </p:cNvPr>
          <p:cNvSpPr txBox="1"/>
          <p:nvPr/>
        </p:nvSpPr>
        <p:spPr>
          <a:xfrm>
            <a:off x="4866362" y="2783101"/>
            <a:ext cx="1916482" cy="369332"/>
          </a:xfrm>
          <a:prstGeom prst="rect">
            <a:avLst/>
          </a:prstGeom>
          <a:noFill/>
        </p:spPr>
        <p:txBody>
          <a:bodyPr wrap="square" rtlCol="0">
            <a:spAutoFit/>
          </a:bodyPr>
          <a:lstStyle/>
          <a:p>
            <a:r>
              <a:rPr lang="en-US"/>
              <a:t>Cat Aggregation </a:t>
            </a:r>
          </a:p>
        </p:txBody>
      </p:sp>
      <p:sp>
        <p:nvSpPr>
          <p:cNvPr id="10" name="TextBox 9">
            <a:extLst>
              <a:ext uri="{FF2B5EF4-FFF2-40B4-BE49-F238E27FC236}">
                <a16:creationId xmlns:a16="http://schemas.microsoft.com/office/drawing/2014/main" id="{9E8F6AA7-21ED-2BFC-B95B-A5077883E8D0}"/>
              </a:ext>
            </a:extLst>
          </p:cNvPr>
          <p:cNvSpPr txBox="1"/>
          <p:nvPr/>
        </p:nvSpPr>
        <p:spPr>
          <a:xfrm>
            <a:off x="7224553" y="2967767"/>
            <a:ext cx="4442907" cy="1477328"/>
          </a:xfrm>
          <a:prstGeom prst="rect">
            <a:avLst/>
          </a:prstGeom>
          <a:noFill/>
        </p:spPr>
        <p:txBody>
          <a:bodyPr wrap="square" rtlCol="0">
            <a:spAutoFit/>
          </a:bodyPr>
          <a:lstStyle/>
          <a:p>
            <a:pPr marL="285750" indent="-285750">
              <a:buFontTx/>
              <a:buChar char="-"/>
            </a:pPr>
            <a:r>
              <a:rPr lang="en-US"/>
              <a:t>Aggregate features of each relationship recursively </a:t>
            </a:r>
          </a:p>
          <a:p>
            <a:pPr marL="285750" indent="-285750">
              <a:buFontTx/>
              <a:buChar char="-"/>
            </a:pPr>
            <a:r>
              <a:rPr lang="en-US"/>
              <a:t>Concatenate the aggregated features from the three relationships</a:t>
            </a:r>
          </a:p>
          <a:p>
            <a:pPr marL="285750" indent="-285750">
              <a:buFontTx/>
              <a:buChar char="-"/>
            </a:pPr>
            <a:r>
              <a:rPr lang="en-US"/>
              <a:t>Multiply by weighted matrix to encode</a:t>
            </a:r>
          </a:p>
        </p:txBody>
      </p:sp>
      <p:pic>
        <p:nvPicPr>
          <p:cNvPr id="14" name="Picture 13">
            <a:extLst>
              <a:ext uri="{FF2B5EF4-FFF2-40B4-BE49-F238E27FC236}">
                <a16:creationId xmlns:a16="http://schemas.microsoft.com/office/drawing/2014/main" id="{8D018510-8786-5036-8CE5-D4F03B9D857E}"/>
              </a:ext>
            </a:extLst>
          </p:cNvPr>
          <p:cNvPicPr>
            <a:picLocks noChangeAspect="1"/>
          </p:cNvPicPr>
          <p:nvPr/>
        </p:nvPicPr>
        <p:blipFill>
          <a:blip r:embed="rId4"/>
          <a:stretch>
            <a:fillRect/>
          </a:stretch>
        </p:blipFill>
        <p:spPr>
          <a:xfrm>
            <a:off x="7040256" y="1956325"/>
            <a:ext cx="4165814" cy="501676"/>
          </a:xfrm>
          <a:prstGeom prst="rect">
            <a:avLst/>
          </a:prstGeom>
        </p:spPr>
      </p:pic>
      <p:pic>
        <p:nvPicPr>
          <p:cNvPr id="19" name="Picture 18">
            <a:extLst>
              <a:ext uri="{FF2B5EF4-FFF2-40B4-BE49-F238E27FC236}">
                <a16:creationId xmlns:a16="http://schemas.microsoft.com/office/drawing/2014/main" id="{19103973-F4ED-461D-590A-8F16376244DD}"/>
              </a:ext>
            </a:extLst>
          </p:cNvPr>
          <p:cNvPicPr>
            <a:picLocks noChangeAspect="1"/>
          </p:cNvPicPr>
          <p:nvPr/>
        </p:nvPicPr>
        <p:blipFill>
          <a:blip r:embed="rId5"/>
          <a:stretch>
            <a:fillRect/>
          </a:stretch>
        </p:blipFill>
        <p:spPr>
          <a:xfrm>
            <a:off x="4952822" y="4445095"/>
            <a:ext cx="6744047" cy="1111307"/>
          </a:xfrm>
          <a:prstGeom prst="rect">
            <a:avLst/>
          </a:prstGeom>
        </p:spPr>
      </p:pic>
      <p:pic>
        <p:nvPicPr>
          <p:cNvPr id="22" name="Picture 21">
            <a:extLst>
              <a:ext uri="{FF2B5EF4-FFF2-40B4-BE49-F238E27FC236}">
                <a16:creationId xmlns:a16="http://schemas.microsoft.com/office/drawing/2014/main" id="{ED11B7C9-1DEC-C022-A0FC-FE3E9C818599}"/>
              </a:ext>
            </a:extLst>
          </p:cNvPr>
          <p:cNvPicPr>
            <a:picLocks noChangeAspect="1"/>
          </p:cNvPicPr>
          <p:nvPr/>
        </p:nvPicPr>
        <p:blipFill>
          <a:blip r:embed="rId6"/>
          <a:stretch>
            <a:fillRect/>
          </a:stretch>
        </p:blipFill>
        <p:spPr>
          <a:xfrm>
            <a:off x="4976400" y="5763180"/>
            <a:ext cx="4146763" cy="1009702"/>
          </a:xfrm>
          <a:prstGeom prst="rect">
            <a:avLst/>
          </a:prstGeom>
        </p:spPr>
      </p:pic>
    </p:spTree>
    <p:extLst>
      <p:ext uri="{BB962C8B-B14F-4D97-AF65-F5344CB8AC3E}">
        <p14:creationId xmlns:p14="http://schemas.microsoft.com/office/powerpoint/2010/main" val="32286032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CA" sz="4000"/>
              <a:t>EXPERIMENT - improvement</a:t>
            </a:r>
          </a:p>
          <a:p>
            <a:endParaRPr lang="en-CA" sz="4000"/>
          </a:p>
          <a:p>
            <a:endParaRPr lang="en-US" sz="4000"/>
          </a:p>
        </p:txBody>
      </p:sp>
      <p:sp>
        <p:nvSpPr>
          <p:cNvPr id="11" name="TextBox 10">
            <a:extLst>
              <a:ext uri="{FF2B5EF4-FFF2-40B4-BE49-F238E27FC236}">
                <a16:creationId xmlns:a16="http://schemas.microsoft.com/office/drawing/2014/main" id="{81F7FC77-2C93-A641-BDA6-89F2300DB366}"/>
              </a:ext>
            </a:extLst>
          </p:cNvPr>
          <p:cNvSpPr txBox="1"/>
          <p:nvPr/>
        </p:nvSpPr>
        <p:spPr>
          <a:xfrm>
            <a:off x="1251677" y="1384345"/>
            <a:ext cx="10423767" cy="400110"/>
          </a:xfrm>
          <a:prstGeom prst="rect">
            <a:avLst/>
          </a:prstGeom>
          <a:noFill/>
        </p:spPr>
        <p:txBody>
          <a:bodyPr wrap="square">
            <a:spAutoFit/>
          </a:bodyPr>
          <a:lstStyle/>
          <a:p>
            <a:pPr marL="342900" indent="-342900">
              <a:buFont typeface="Arial" panose="020B0604020202020204" pitchFamily="34" charset="0"/>
              <a:buChar char="•"/>
            </a:pPr>
            <a:r>
              <a:rPr lang="en-US" sz="2000" b="1">
                <a:latin typeface="Arial" panose="020B0604020202020204" pitchFamily="34" charset="0"/>
              </a:rPr>
              <a:t>Substitute weighted matrix with MLP</a:t>
            </a:r>
          </a:p>
        </p:txBody>
      </p:sp>
      <p:sp>
        <p:nvSpPr>
          <p:cNvPr id="2" name="TextBox 1">
            <a:extLst>
              <a:ext uri="{FF2B5EF4-FFF2-40B4-BE49-F238E27FC236}">
                <a16:creationId xmlns:a16="http://schemas.microsoft.com/office/drawing/2014/main" id="{56DA888C-F3D8-2146-A1A9-E3C83B8FE77E}"/>
              </a:ext>
            </a:extLst>
          </p:cNvPr>
          <p:cNvSpPr txBox="1"/>
          <p:nvPr/>
        </p:nvSpPr>
        <p:spPr>
          <a:xfrm>
            <a:off x="1535572" y="2207284"/>
            <a:ext cx="4927988" cy="2031325"/>
          </a:xfrm>
          <a:prstGeom prst="rect">
            <a:avLst/>
          </a:prstGeom>
          <a:noFill/>
        </p:spPr>
        <p:txBody>
          <a:bodyPr wrap="square" rtlCol="0">
            <a:spAutoFit/>
          </a:bodyPr>
          <a:lstStyle/>
          <a:p>
            <a:r>
              <a:rPr lang="en-US"/>
              <a:t>Pros:</a:t>
            </a:r>
          </a:p>
          <a:p>
            <a:pPr marL="285750" indent="-285750">
              <a:buFontTx/>
              <a:buChar char="-"/>
            </a:pPr>
            <a:r>
              <a:rPr lang="en-US"/>
              <a:t>More non-linearity</a:t>
            </a:r>
          </a:p>
          <a:p>
            <a:pPr marL="285750" indent="-285750">
              <a:buFontTx/>
              <a:buChar char="-"/>
            </a:pPr>
            <a:r>
              <a:rPr lang="en-US"/>
              <a:t>Better representation learning ability </a:t>
            </a:r>
          </a:p>
          <a:p>
            <a:pPr marL="285750" indent="-285750">
              <a:buFontTx/>
              <a:buChar char="-"/>
            </a:pPr>
            <a:r>
              <a:rPr lang="en-US"/>
              <a:t>More flexibility </a:t>
            </a:r>
          </a:p>
          <a:p>
            <a:endParaRPr lang="en-US"/>
          </a:p>
          <a:p>
            <a:r>
              <a:rPr lang="en-US"/>
              <a:t>Cons:</a:t>
            </a:r>
          </a:p>
          <a:p>
            <a:pPr marL="285750" indent="-285750">
              <a:buFontTx/>
              <a:buChar char="-"/>
            </a:pPr>
            <a:r>
              <a:rPr lang="en-US"/>
              <a:t>More difficult to train</a:t>
            </a:r>
          </a:p>
        </p:txBody>
      </p:sp>
      <p:pic>
        <p:nvPicPr>
          <p:cNvPr id="9" name="Picture 8">
            <a:extLst>
              <a:ext uri="{FF2B5EF4-FFF2-40B4-BE49-F238E27FC236}">
                <a16:creationId xmlns:a16="http://schemas.microsoft.com/office/drawing/2014/main" id="{12CDC6BD-4306-9F8B-CD6C-CDB2D5E857A7}"/>
              </a:ext>
            </a:extLst>
          </p:cNvPr>
          <p:cNvPicPr>
            <a:picLocks noChangeAspect="1"/>
          </p:cNvPicPr>
          <p:nvPr/>
        </p:nvPicPr>
        <p:blipFill>
          <a:blip r:embed="rId3"/>
          <a:stretch>
            <a:fillRect/>
          </a:stretch>
        </p:blipFill>
        <p:spPr>
          <a:xfrm>
            <a:off x="1619395" y="5226387"/>
            <a:ext cx="4032457" cy="939848"/>
          </a:xfrm>
          <a:prstGeom prst="rect">
            <a:avLst/>
          </a:prstGeom>
        </p:spPr>
      </p:pic>
      <p:sp>
        <p:nvSpPr>
          <p:cNvPr id="12" name="TextBox 11">
            <a:extLst>
              <a:ext uri="{FF2B5EF4-FFF2-40B4-BE49-F238E27FC236}">
                <a16:creationId xmlns:a16="http://schemas.microsoft.com/office/drawing/2014/main" id="{2A642FBA-7618-789B-5756-86B5C0E9511C}"/>
              </a:ext>
            </a:extLst>
          </p:cNvPr>
          <p:cNvSpPr txBox="1"/>
          <p:nvPr/>
        </p:nvSpPr>
        <p:spPr>
          <a:xfrm>
            <a:off x="1535572" y="6166235"/>
            <a:ext cx="4927988" cy="369332"/>
          </a:xfrm>
          <a:prstGeom prst="rect">
            <a:avLst/>
          </a:prstGeom>
          <a:noFill/>
        </p:spPr>
        <p:txBody>
          <a:bodyPr wrap="square" rtlCol="0">
            <a:spAutoFit/>
          </a:bodyPr>
          <a:lstStyle/>
          <a:p>
            <a:pPr marL="285750" indent="-285750">
              <a:buFontTx/>
              <a:buChar char="-"/>
            </a:pPr>
            <a:r>
              <a:rPr lang="en-US"/>
              <a:t>The size of the hidden lays is adjustable </a:t>
            </a:r>
          </a:p>
        </p:txBody>
      </p:sp>
      <p:sp>
        <p:nvSpPr>
          <p:cNvPr id="13" name="TextBox 12">
            <a:extLst>
              <a:ext uri="{FF2B5EF4-FFF2-40B4-BE49-F238E27FC236}">
                <a16:creationId xmlns:a16="http://schemas.microsoft.com/office/drawing/2014/main" id="{937F9113-0511-DC9D-F90E-6EBAD2DC1F5E}"/>
              </a:ext>
            </a:extLst>
          </p:cNvPr>
          <p:cNvSpPr txBox="1"/>
          <p:nvPr/>
        </p:nvSpPr>
        <p:spPr>
          <a:xfrm>
            <a:off x="6316767" y="1975799"/>
            <a:ext cx="5080434" cy="369332"/>
          </a:xfrm>
          <a:prstGeom prst="rect">
            <a:avLst/>
          </a:prstGeom>
          <a:noFill/>
        </p:spPr>
        <p:txBody>
          <a:bodyPr wrap="square">
            <a:spAutoFit/>
          </a:bodyPr>
          <a:lstStyle/>
          <a:p>
            <a:r>
              <a:rPr lang="en-US"/>
              <a:t>The impact of the MLP on different positions:</a:t>
            </a:r>
          </a:p>
        </p:txBody>
      </p:sp>
      <p:graphicFrame>
        <p:nvGraphicFramePr>
          <p:cNvPr id="14" name="Table 14">
            <a:extLst>
              <a:ext uri="{FF2B5EF4-FFF2-40B4-BE49-F238E27FC236}">
                <a16:creationId xmlns:a16="http://schemas.microsoft.com/office/drawing/2014/main" id="{0D2E12BE-BD0F-AC7E-0214-BC9A97EDF187}"/>
              </a:ext>
            </a:extLst>
          </p:cNvPr>
          <p:cNvGraphicFramePr>
            <a:graphicFrameLocks noGrp="1"/>
          </p:cNvGraphicFramePr>
          <p:nvPr/>
        </p:nvGraphicFramePr>
        <p:xfrm>
          <a:off x="6316767" y="3200653"/>
          <a:ext cx="5197113" cy="2743200"/>
        </p:xfrm>
        <a:graphic>
          <a:graphicData uri="http://schemas.openxmlformats.org/drawingml/2006/table">
            <a:tbl>
              <a:tblPr firstRow="1" bandRow="1">
                <a:tableStyleId>{2D5ABB26-0587-4C30-8999-92F81FD0307C}</a:tableStyleId>
              </a:tblPr>
              <a:tblGrid>
                <a:gridCol w="2288517">
                  <a:extLst>
                    <a:ext uri="{9D8B030D-6E8A-4147-A177-3AD203B41FA5}">
                      <a16:colId xmlns:a16="http://schemas.microsoft.com/office/drawing/2014/main" val="2973671828"/>
                    </a:ext>
                  </a:extLst>
                </a:gridCol>
                <a:gridCol w="1509823">
                  <a:extLst>
                    <a:ext uri="{9D8B030D-6E8A-4147-A177-3AD203B41FA5}">
                      <a16:colId xmlns:a16="http://schemas.microsoft.com/office/drawing/2014/main" val="2291056264"/>
                    </a:ext>
                  </a:extLst>
                </a:gridCol>
                <a:gridCol w="1398773">
                  <a:extLst>
                    <a:ext uri="{9D8B030D-6E8A-4147-A177-3AD203B41FA5}">
                      <a16:colId xmlns:a16="http://schemas.microsoft.com/office/drawing/2014/main" val="686579373"/>
                    </a:ext>
                  </a:extLst>
                </a:gridCol>
              </a:tblGrid>
              <a:tr h="261080">
                <a:tc>
                  <a:txBody>
                    <a:bodyPr/>
                    <a:lstStyle/>
                    <a:p>
                      <a:r>
                        <a:rPr lang="en-US"/>
                        <a:t>Positions to use MLP</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AUC on </a:t>
                      </a:r>
                      <a:r>
                        <a:rPr lang="en-US" err="1"/>
                        <a:t>YelpChi</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AUC on Amazon</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3298984"/>
                  </a:ext>
                </a:extLst>
              </a:tr>
              <a:tr h="261080">
                <a:tc>
                  <a:txBody>
                    <a:bodyPr/>
                    <a:lstStyle/>
                    <a:p>
                      <a:r>
                        <a:rPr lang="en-US"/>
                        <a:t>Baseline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83.11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highlight>
                            <a:srgbClr val="FFFF00"/>
                          </a:highlight>
                        </a:rPr>
                        <a:t>97.18</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9967567"/>
                  </a:ext>
                </a:extLst>
              </a:tr>
              <a:tr h="261080">
                <a:tc>
                  <a:txBody>
                    <a:bodyPr/>
                    <a:lstStyle/>
                    <a:p>
                      <a:r>
                        <a:rPr lang="en-US" err="1"/>
                        <a:t>IntraAgg</a:t>
                      </a:r>
                      <a:r>
                        <a:rPr lang="en-US"/>
                        <a:t> </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82.14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96.73</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9321307"/>
                  </a:ext>
                </a:extLst>
              </a:tr>
              <a:tr h="261080">
                <a:tc>
                  <a:txBody>
                    <a:bodyPr/>
                    <a:lstStyle/>
                    <a:p>
                      <a:r>
                        <a:rPr lang="en-US" err="1"/>
                        <a:t>InterAgg</a:t>
                      </a:r>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83.55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96.98</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7369072"/>
                  </a:ext>
                </a:extLst>
              </a:tr>
              <a:tr h="261080">
                <a:tc>
                  <a:txBody>
                    <a:bodyPr/>
                    <a:lstStyle/>
                    <a:p>
                      <a:r>
                        <a:rPr lang="en-US" err="1"/>
                        <a:t>IntraAgg+InterAgg</a:t>
                      </a:r>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83.15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96.76</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6047082"/>
                  </a:ext>
                </a:extLst>
              </a:tr>
              <a:tr h="261080">
                <a:tc>
                  <a:txBody>
                    <a:bodyPr/>
                    <a:lstStyle/>
                    <a:p>
                      <a:r>
                        <a:rPr lang="en-US" err="1"/>
                        <a:t>InterAgg+model</a:t>
                      </a:r>
                      <a:r>
                        <a:rPr lang="en-US"/>
                        <a:t> output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highlight>
                            <a:srgbClr val="FFFF00"/>
                          </a:highlight>
                        </a:rPr>
                        <a:t>84.15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96.91</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4941211"/>
                  </a:ext>
                </a:extLst>
              </a:tr>
            </a:tbl>
          </a:graphicData>
        </a:graphic>
      </p:graphicFrame>
      <p:pic>
        <p:nvPicPr>
          <p:cNvPr id="3" name="Picture 2">
            <a:extLst>
              <a:ext uri="{FF2B5EF4-FFF2-40B4-BE49-F238E27FC236}">
                <a16:creationId xmlns:a16="http://schemas.microsoft.com/office/drawing/2014/main" id="{9CDB3B41-6675-6C90-8CEF-A91B68ED0118}"/>
              </a:ext>
            </a:extLst>
          </p:cNvPr>
          <p:cNvPicPr>
            <a:picLocks noChangeAspect="1"/>
          </p:cNvPicPr>
          <p:nvPr/>
        </p:nvPicPr>
        <p:blipFill>
          <a:blip r:embed="rId4"/>
          <a:stretch>
            <a:fillRect/>
          </a:stretch>
        </p:blipFill>
        <p:spPr>
          <a:xfrm>
            <a:off x="1619395" y="4291089"/>
            <a:ext cx="3962604" cy="800141"/>
          </a:xfrm>
          <a:prstGeom prst="rect">
            <a:avLst/>
          </a:prstGeom>
        </p:spPr>
      </p:pic>
    </p:spTree>
    <p:extLst>
      <p:ext uri="{BB962C8B-B14F-4D97-AF65-F5344CB8AC3E}">
        <p14:creationId xmlns:p14="http://schemas.microsoft.com/office/powerpoint/2010/main" val="1669796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sz="4000"/>
              <a:t>Content</a:t>
            </a:r>
          </a:p>
        </p:txBody>
      </p:sp>
      <p:sp>
        <p:nvSpPr>
          <p:cNvPr id="34" name="TextBox 33">
            <a:extLst>
              <a:ext uri="{FF2B5EF4-FFF2-40B4-BE49-F238E27FC236}">
                <a16:creationId xmlns:a16="http://schemas.microsoft.com/office/drawing/2014/main" id="{0ECC1A13-7239-F14F-AF34-AEF662A0D611}"/>
              </a:ext>
            </a:extLst>
          </p:cNvPr>
          <p:cNvSpPr txBox="1"/>
          <p:nvPr/>
        </p:nvSpPr>
        <p:spPr>
          <a:xfrm>
            <a:off x="1251678" y="1544017"/>
            <a:ext cx="6843168" cy="452431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n-CA" sz="3200">
                <a:effectLst/>
                <a:latin typeface="Arial" panose="020B0604020202020204" pitchFamily="34" charset="0"/>
                <a:cs typeface="Arial" panose="020B0604020202020204" pitchFamily="34" charset="0"/>
              </a:rPr>
              <a:t>Background</a:t>
            </a:r>
          </a:p>
          <a:p>
            <a:endParaRPr lang="en-CA" sz="320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CA" sz="3200">
                <a:effectLst/>
                <a:latin typeface="Arial" panose="020B0604020202020204" pitchFamily="34" charset="0"/>
                <a:cs typeface="Arial" panose="020B0604020202020204" pitchFamily="34" charset="0"/>
              </a:rPr>
              <a:t>Algorithm of PC-GNN</a:t>
            </a:r>
          </a:p>
          <a:p>
            <a:pPr marL="285750" indent="-285750">
              <a:buFont typeface="Arial" panose="020B0604020202020204" pitchFamily="34" charset="0"/>
              <a:buChar char="•"/>
            </a:pPr>
            <a:endParaRPr lang="en-CA" sz="32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CA" sz="3200">
                <a:effectLst/>
                <a:latin typeface="Arial" panose="020B0604020202020204" pitchFamily="34" charset="0"/>
                <a:cs typeface="Arial" panose="020B0604020202020204" pitchFamily="34" charset="0"/>
              </a:rPr>
              <a:t>Difficulty &amp; Solutions </a:t>
            </a:r>
          </a:p>
          <a:p>
            <a:endParaRPr lang="en-CA" sz="320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CA" sz="3200">
                <a:effectLst/>
                <a:latin typeface="Arial" panose="020B0604020202020204" pitchFamily="34" charset="0"/>
                <a:cs typeface="Arial" panose="020B0604020202020204" pitchFamily="34" charset="0"/>
              </a:rPr>
              <a:t>Experiments &amp; Improvements</a:t>
            </a:r>
          </a:p>
          <a:p>
            <a:endParaRPr lang="en-CA" sz="320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CA" sz="3200">
                <a:effectLst/>
                <a:latin typeface="Arial" panose="020B0604020202020204" pitchFamily="34" charset="0"/>
                <a:cs typeface="Arial" panose="020B0604020202020204" pitchFamily="34" charset="0"/>
              </a:rPr>
              <a:t>Conclusion &amp; C</a:t>
            </a:r>
            <a:r>
              <a:rPr lang="en-CA" sz="3200"/>
              <a:t>omments</a:t>
            </a:r>
            <a:r>
              <a:rPr lang="en-CA" sz="3200">
                <a:effectLst/>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2005209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CA" sz="4000"/>
              <a:t>EXPERIMENT - improvement</a:t>
            </a:r>
          </a:p>
          <a:p>
            <a:endParaRPr lang="en-CA" sz="4000"/>
          </a:p>
          <a:p>
            <a:endParaRPr lang="en-US" sz="4000"/>
          </a:p>
        </p:txBody>
      </p:sp>
      <p:sp>
        <p:nvSpPr>
          <p:cNvPr id="11" name="TextBox 10">
            <a:extLst>
              <a:ext uri="{FF2B5EF4-FFF2-40B4-BE49-F238E27FC236}">
                <a16:creationId xmlns:a16="http://schemas.microsoft.com/office/drawing/2014/main" id="{81F7FC77-2C93-A641-BDA6-89F2300DB366}"/>
              </a:ext>
            </a:extLst>
          </p:cNvPr>
          <p:cNvSpPr txBox="1"/>
          <p:nvPr/>
        </p:nvSpPr>
        <p:spPr>
          <a:xfrm>
            <a:off x="1251677" y="1384345"/>
            <a:ext cx="10423767" cy="400110"/>
          </a:xfrm>
          <a:prstGeom prst="rect">
            <a:avLst/>
          </a:prstGeom>
          <a:noFill/>
        </p:spPr>
        <p:txBody>
          <a:bodyPr wrap="square">
            <a:spAutoFit/>
          </a:bodyPr>
          <a:lstStyle/>
          <a:p>
            <a:pPr marL="342900" indent="-342900">
              <a:buFont typeface="Arial" panose="020B0604020202020204" pitchFamily="34" charset="0"/>
              <a:buChar char="•"/>
            </a:pPr>
            <a:r>
              <a:rPr lang="en-US" sz="2000" b="1">
                <a:latin typeface="Arial" panose="020B0604020202020204" pitchFamily="34" charset="0"/>
              </a:rPr>
              <a:t>Substitute weighted matrix with MLP</a:t>
            </a:r>
          </a:p>
        </p:txBody>
      </p:sp>
      <p:sp>
        <p:nvSpPr>
          <p:cNvPr id="2" name="TextBox 1">
            <a:extLst>
              <a:ext uri="{FF2B5EF4-FFF2-40B4-BE49-F238E27FC236}">
                <a16:creationId xmlns:a16="http://schemas.microsoft.com/office/drawing/2014/main" id="{56DA888C-F3D8-2146-A1A9-E3C83B8FE77E}"/>
              </a:ext>
            </a:extLst>
          </p:cNvPr>
          <p:cNvSpPr txBox="1"/>
          <p:nvPr/>
        </p:nvSpPr>
        <p:spPr>
          <a:xfrm>
            <a:off x="1535572" y="2207284"/>
            <a:ext cx="4927988" cy="2031325"/>
          </a:xfrm>
          <a:prstGeom prst="rect">
            <a:avLst/>
          </a:prstGeom>
          <a:noFill/>
        </p:spPr>
        <p:txBody>
          <a:bodyPr wrap="square" rtlCol="0">
            <a:spAutoFit/>
          </a:bodyPr>
          <a:lstStyle/>
          <a:p>
            <a:r>
              <a:rPr lang="en-US"/>
              <a:t>Pros:</a:t>
            </a:r>
          </a:p>
          <a:p>
            <a:pPr marL="285750" indent="-285750">
              <a:buFontTx/>
              <a:buChar char="-"/>
            </a:pPr>
            <a:r>
              <a:rPr lang="en-US"/>
              <a:t>More non-linearity</a:t>
            </a:r>
          </a:p>
          <a:p>
            <a:pPr marL="285750" indent="-285750">
              <a:buFontTx/>
              <a:buChar char="-"/>
            </a:pPr>
            <a:r>
              <a:rPr lang="en-US"/>
              <a:t>Better representation learning ability </a:t>
            </a:r>
          </a:p>
          <a:p>
            <a:pPr marL="285750" indent="-285750">
              <a:buFontTx/>
              <a:buChar char="-"/>
            </a:pPr>
            <a:r>
              <a:rPr lang="en-US"/>
              <a:t>More flexibility </a:t>
            </a:r>
          </a:p>
          <a:p>
            <a:endParaRPr lang="en-US"/>
          </a:p>
          <a:p>
            <a:r>
              <a:rPr lang="en-US"/>
              <a:t>Cons:</a:t>
            </a:r>
          </a:p>
          <a:p>
            <a:pPr marL="285750" indent="-285750">
              <a:buFontTx/>
              <a:buChar char="-"/>
            </a:pPr>
            <a:r>
              <a:rPr lang="en-US"/>
              <a:t>More difficult to train</a:t>
            </a:r>
          </a:p>
        </p:txBody>
      </p:sp>
      <p:pic>
        <p:nvPicPr>
          <p:cNvPr id="9" name="Picture 8">
            <a:extLst>
              <a:ext uri="{FF2B5EF4-FFF2-40B4-BE49-F238E27FC236}">
                <a16:creationId xmlns:a16="http://schemas.microsoft.com/office/drawing/2014/main" id="{12CDC6BD-4306-9F8B-CD6C-CDB2D5E857A7}"/>
              </a:ext>
            </a:extLst>
          </p:cNvPr>
          <p:cNvPicPr>
            <a:picLocks noChangeAspect="1"/>
          </p:cNvPicPr>
          <p:nvPr/>
        </p:nvPicPr>
        <p:blipFill>
          <a:blip r:embed="rId3"/>
          <a:stretch>
            <a:fillRect/>
          </a:stretch>
        </p:blipFill>
        <p:spPr>
          <a:xfrm>
            <a:off x="1619395" y="4663693"/>
            <a:ext cx="4032457" cy="939848"/>
          </a:xfrm>
          <a:prstGeom prst="rect">
            <a:avLst/>
          </a:prstGeom>
        </p:spPr>
      </p:pic>
      <p:sp>
        <p:nvSpPr>
          <p:cNvPr id="12" name="TextBox 11">
            <a:extLst>
              <a:ext uri="{FF2B5EF4-FFF2-40B4-BE49-F238E27FC236}">
                <a16:creationId xmlns:a16="http://schemas.microsoft.com/office/drawing/2014/main" id="{2A642FBA-7618-789B-5756-86B5C0E9511C}"/>
              </a:ext>
            </a:extLst>
          </p:cNvPr>
          <p:cNvSpPr txBox="1"/>
          <p:nvPr/>
        </p:nvSpPr>
        <p:spPr>
          <a:xfrm>
            <a:off x="1535572" y="5843561"/>
            <a:ext cx="4927988" cy="369332"/>
          </a:xfrm>
          <a:prstGeom prst="rect">
            <a:avLst/>
          </a:prstGeom>
          <a:noFill/>
        </p:spPr>
        <p:txBody>
          <a:bodyPr wrap="square" rtlCol="0">
            <a:spAutoFit/>
          </a:bodyPr>
          <a:lstStyle/>
          <a:p>
            <a:pPr marL="285750" indent="-285750">
              <a:buFontTx/>
              <a:buChar char="-"/>
            </a:pPr>
            <a:r>
              <a:rPr lang="en-US"/>
              <a:t>The size of the hidden lays is adjustable </a:t>
            </a:r>
          </a:p>
        </p:txBody>
      </p:sp>
      <p:sp>
        <p:nvSpPr>
          <p:cNvPr id="13" name="TextBox 12">
            <a:extLst>
              <a:ext uri="{FF2B5EF4-FFF2-40B4-BE49-F238E27FC236}">
                <a16:creationId xmlns:a16="http://schemas.microsoft.com/office/drawing/2014/main" id="{937F9113-0511-DC9D-F90E-6EBAD2DC1F5E}"/>
              </a:ext>
            </a:extLst>
          </p:cNvPr>
          <p:cNvSpPr txBox="1"/>
          <p:nvPr/>
        </p:nvSpPr>
        <p:spPr>
          <a:xfrm>
            <a:off x="6316767" y="1975799"/>
            <a:ext cx="5080434" cy="369332"/>
          </a:xfrm>
          <a:prstGeom prst="rect">
            <a:avLst/>
          </a:prstGeom>
          <a:noFill/>
        </p:spPr>
        <p:txBody>
          <a:bodyPr wrap="square">
            <a:spAutoFit/>
          </a:bodyPr>
          <a:lstStyle/>
          <a:p>
            <a:r>
              <a:rPr lang="en-US"/>
              <a:t>The impact of the size of hidden layer of MLP</a:t>
            </a:r>
          </a:p>
        </p:txBody>
      </p:sp>
      <p:graphicFrame>
        <p:nvGraphicFramePr>
          <p:cNvPr id="14" name="Table 14">
            <a:extLst>
              <a:ext uri="{FF2B5EF4-FFF2-40B4-BE49-F238E27FC236}">
                <a16:creationId xmlns:a16="http://schemas.microsoft.com/office/drawing/2014/main" id="{0D2E12BE-BD0F-AC7E-0214-BC9A97EDF187}"/>
              </a:ext>
            </a:extLst>
          </p:cNvPr>
          <p:cNvGraphicFramePr>
            <a:graphicFrameLocks noGrp="1"/>
          </p:cNvGraphicFramePr>
          <p:nvPr/>
        </p:nvGraphicFramePr>
        <p:xfrm>
          <a:off x="6316767" y="3200653"/>
          <a:ext cx="5197112" cy="2194560"/>
        </p:xfrm>
        <a:graphic>
          <a:graphicData uri="http://schemas.openxmlformats.org/drawingml/2006/table">
            <a:tbl>
              <a:tblPr firstRow="1" bandRow="1">
                <a:tableStyleId>{2D5ABB26-0587-4C30-8999-92F81FD0307C}</a:tableStyleId>
              </a:tblPr>
              <a:tblGrid>
                <a:gridCol w="3280889">
                  <a:extLst>
                    <a:ext uri="{9D8B030D-6E8A-4147-A177-3AD203B41FA5}">
                      <a16:colId xmlns:a16="http://schemas.microsoft.com/office/drawing/2014/main" val="2973671828"/>
                    </a:ext>
                  </a:extLst>
                </a:gridCol>
                <a:gridCol w="1916223">
                  <a:extLst>
                    <a:ext uri="{9D8B030D-6E8A-4147-A177-3AD203B41FA5}">
                      <a16:colId xmlns:a16="http://schemas.microsoft.com/office/drawing/2014/main" val="2291056264"/>
                    </a:ext>
                  </a:extLst>
                </a:gridCol>
              </a:tblGrid>
              <a:tr h="261080">
                <a:tc>
                  <a:txBody>
                    <a:bodyPr/>
                    <a:lstStyle/>
                    <a:p>
                      <a:r>
                        <a:rPr lang="en-US"/>
                        <a:t>Positions to use MLP</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AUC on </a:t>
                      </a:r>
                      <a:r>
                        <a:rPr lang="en-US" err="1"/>
                        <a:t>YelpChi</a:t>
                      </a:r>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3298984"/>
                  </a:ext>
                </a:extLst>
              </a:tr>
              <a:tr h="261080">
                <a:tc>
                  <a:txBody>
                    <a:bodyPr/>
                    <a:lstStyle/>
                    <a:p>
                      <a:r>
                        <a:rPr lang="en-US">
                          <a:highlight>
                            <a:srgbClr val="FFFF00"/>
                          </a:highlight>
                        </a:rPr>
                        <a:t>2x input size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highlight>
                            <a:srgbClr val="FFFF00"/>
                          </a:highlight>
                        </a:rPr>
                        <a:t>84.15</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9967567"/>
                  </a:ext>
                </a:extLst>
              </a:tr>
              <a:tr h="261080">
                <a:tc>
                  <a:txBody>
                    <a:bodyPr/>
                    <a:lstStyle/>
                    <a:p>
                      <a:r>
                        <a:rPr lang="en-US"/>
                        <a:t>1.5x input size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83.72</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9321307"/>
                  </a:ext>
                </a:extLst>
              </a:tr>
              <a:tr h="261080">
                <a:tc>
                  <a:txBody>
                    <a:bodyPr/>
                    <a:lstStyle/>
                    <a:p>
                      <a:r>
                        <a:rPr lang="en-US"/>
                        <a:t>0.7x input size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82.05</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7369072"/>
                  </a:ext>
                </a:extLst>
              </a:tr>
              <a:tr h="261080">
                <a:tc>
                  <a:txBody>
                    <a:bodyPr/>
                    <a:lstStyle/>
                    <a:p>
                      <a:r>
                        <a:rPr lang="en-US"/>
                        <a:t>2.5x input size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83.23</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6047082"/>
                  </a:ext>
                </a:extLst>
              </a:tr>
              <a:tr h="261080">
                <a:tc>
                  <a:txBody>
                    <a:bodyPr/>
                    <a:lstStyle/>
                    <a:p>
                      <a:r>
                        <a:rPr lang="en-US"/>
                        <a:t>Baseline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83.11</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4941211"/>
                  </a:ext>
                </a:extLst>
              </a:tr>
            </a:tbl>
          </a:graphicData>
        </a:graphic>
      </p:graphicFrame>
    </p:spTree>
    <p:extLst>
      <p:ext uri="{BB962C8B-B14F-4D97-AF65-F5344CB8AC3E}">
        <p14:creationId xmlns:p14="http://schemas.microsoft.com/office/powerpoint/2010/main" val="4135228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CA" sz="4000"/>
              <a:t>EXPERIMENT - improvement</a:t>
            </a:r>
          </a:p>
          <a:p>
            <a:endParaRPr lang="en-CA" sz="4000"/>
          </a:p>
          <a:p>
            <a:endParaRPr lang="en-US" sz="4000"/>
          </a:p>
        </p:txBody>
      </p:sp>
      <p:sp>
        <p:nvSpPr>
          <p:cNvPr id="11" name="TextBox 10">
            <a:extLst>
              <a:ext uri="{FF2B5EF4-FFF2-40B4-BE49-F238E27FC236}">
                <a16:creationId xmlns:a16="http://schemas.microsoft.com/office/drawing/2014/main" id="{81F7FC77-2C93-A641-BDA6-89F2300DB366}"/>
              </a:ext>
            </a:extLst>
          </p:cNvPr>
          <p:cNvSpPr txBox="1"/>
          <p:nvPr/>
        </p:nvSpPr>
        <p:spPr>
          <a:xfrm>
            <a:off x="1251677" y="1384345"/>
            <a:ext cx="10423767" cy="400110"/>
          </a:xfrm>
          <a:prstGeom prst="rect">
            <a:avLst/>
          </a:prstGeom>
          <a:noFill/>
        </p:spPr>
        <p:txBody>
          <a:bodyPr wrap="square">
            <a:spAutoFit/>
          </a:bodyPr>
          <a:lstStyle/>
          <a:p>
            <a:pPr marL="342900" indent="-342900">
              <a:buFont typeface="Arial" panose="020B0604020202020204" pitchFamily="34" charset="0"/>
              <a:buChar char="•"/>
            </a:pPr>
            <a:r>
              <a:rPr lang="en-US" sz="2000" b="1">
                <a:latin typeface="Arial" panose="020B0604020202020204" pitchFamily="34" charset="0"/>
              </a:rPr>
              <a:t>Hyper-parameter tuning</a:t>
            </a:r>
          </a:p>
        </p:txBody>
      </p:sp>
      <p:sp>
        <p:nvSpPr>
          <p:cNvPr id="2" name="TextBox 1">
            <a:extLst>
              <a:ext uri="{FF2B5EF4-FFF2-40B4-BE49-F238E27FC236}">
                <a16:creationId xmlns:a16="http://schemas.microsoft.com/office/drawing/2014/main" id="{56DA888C-F3D8-2146-A1A9-E3C83B8FE77E}"/>
              </a:ext>
            </a:extLst>
          </p:cNvPr>
          <p:cNvSpPr txBox="1"/>
          <p:nvPr/>
        </p:nvSpPr>
        <p:spPr>
          <a:xfrm>
            <a:off x="1535572" y="2207284"/>
            <a:ext cx="4927988" cy="369332"/>
          </a:xfrm>
          <a:prstGeom prst="rect">
            <a:avLst/>
          </a:prstGeom>
          <a:noFill/>
        </p:spPr>
        <p:txBody>
          <a:bodyPr wrap="square" rtlCol="0">
            <a:spAutoFit/>
          </a:bodyPr>
          <a:lstStyle/>
          <a:p>
            <a:r>
              <a:rPr lang="en-US"/>
              <a:t>Support of Multi-run:</a:t>
            </a:r>
          </a:p>
        </p:txBody>
      </p:sp>
      <p:sp>
        <p:nvSpPr>
          <p:cNvPr id="13" name="TextBox 12">
            <a:extLst>
              <a:ext uri="{FF2B5EF4-FFF2-40B4-BE49-F238E27FC236}">
                <a16:creationId xmlns:a16="http://schemas.microsoft.com/office/drawing/2014/main" id="{937F9113-0511-DC9D-F90E-6EBAD2DC1F5E}"/>
              </a:ext>
            </a:extLst>
          </p:cNvPr>
          <p:cNvSpPr txBox="1"/>
          <p:nvPr/>
        </p:nvSpPr>
        <p:spPr>
          <a:xfrm>
            <a:off x="6316767" y="1975799"/>
            <a:ext cx="5080434" cy="646331"/>
          </a:xfrm>
          <a:prstGeom prst="rect">
            <a:avLst/>
          </a:prstGeom>
          <a:noFill/>
        </p:spPr>
        <p:txBody>
          <a:bodyPr wrap="square">
            <a:spAutoFit/>
          </a:bodyPr>
          <a:lstStyle/>
          <a:p>
            <a:r>
              <a:rPr lang="en-US"/>
              <a:t>Comparison between our finetuned results and the paper’s</a:t>
            </a:r>
          </a:p>
        </p:txBody>
      </p:sp>
      <p:graphicFrame>
        <p:nvGraphicFramePr>
          <p:cNvPr id="14" name="Table 14">
            <a:extLst>
              <a:ext uri="{FF2B5EF4-FFF2-40B4-BE49-F238E27FC236}">
                <a16:creationId xmlns:a16="http://schemas.microsoft.com/office/drawing/2014/main" id="{0D2E12BE-BD0F-AC7E-0214-BC9A97EDF187}"/>
              </a:ext>
            </a:extLst>
          </p:cNvPr>
          <p:cNvGraphicFramePr>
            <a:graphicFrameLocks noGrp="1"/>
          </p:cNvGraphicFramePr>
          <p:nvPr/>
        </p:nvGraphicFramePr>
        <p:xfrm>
          <a:off x="1535572" y="2999445"/>
          <a:ext cx="4128037" cy="1463040"/>
        </p:xfrm>
        <a:graphic>
          <a:graphicData uri="http://schemas.openxmlformats.org/drawingml/2006/table">
            <a:tbl>
              <a:tblPr firstRow="1" bandRow="1">
                <a:tableStyleId>{2D5ABB26-0587-4C30-8999-92F81FD0307C}</a:tableStyleId>
              </a:tblPr>
              <a:tblGrid>
                <a:gridCol w="1916465">
                  <a:extLst>
                    <a:ext uri="{9D8B030D-6E8A-4147-A177-3AD203B41FA5}">
                      <a16:colId xmlns:a16="http://schemas.microsoft.com/office/drawing/2014/main" val="2973671828"/>
                    </a:ext>
                  </a:extLst>
                </a:gridCol>
                <a:gridCol w="2211572">
                  <a:extLst>
                    <a:ext uri="{9D8B030D-6E8A-4147-A177-3AD203B41FA5}">
                      <a16:colId xmlns:a16="http://schemas.microsoft.com/office/drawing/2014/main" val="2291056264"/>
                    </a:ext>
                  </a:extLst>
                </a:gridCol>
              </a:tblGrid>
              <a:tr h="243612">
                <a:tc>
                  <a:txBody>
                    <a:bodyPr/>
                    <a:lstStyle/>
                    <a:p>
                      <a:r>
                        <a:rPr lang="en-US"/>
                        <a:t>Tuned Parameters</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Best combination </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3298984"/>
                  </a:ext>
                </a:extLst>
              </a:tr>
              <a:tr h="261080">
                <a:tc>
                  <a:txBody>
                    <a:bodyPr/>
                    <a:lstStyle/>
                    <a:p>
                      <a:r>
                        <a:rPr lang="en-US"/>
                        <a:t>Sample rate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0.2</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9967567"/>
                  </a:ext>
                </a:extLst>
              </a:tr>
              <a:tr h="261080">
                <a:tc>
                  <a:txBody>
                    <a:bodyPr/>
                    <a:lstStyle/>
                    <a:p>
                      <a:r>
                        <a:rPr lang="en-US" err="1"/>
                        <a:t>Batchsize</a:t>
                      </a:r>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1024</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9321307"/>
                  </a:ext>
                </a:extLst>
              </a:tr>
              <a:tr h="261080">
                <a:tc>
                  <a:txBody>
                    <a:bodyPr/>
                    <a:lstStyle/>
                    <a:p>
                      <a:r>
                        <a:rPr lang="en-US"/>
                        <a:t>Alpha</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0.8</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7369072"/>
                  </a:ext>
                </a:extLst>
              </a:tr>
            </a:tbl>
          </a:graphicData>
        </a:graphic>
      </p:graphicFrame>
      <p:graphicFrame>
        <p:nvGraphicFramePr>
          <p:cNvPr id="21" name="Table 14">
            <a:extLst>
              <a:ext uri="{FF2B5EF4-FFF2-40B4-BE49-F238E27FC236}">
                <a16:creationId xmlns:a16="http://schemas.microsoft.com/office/drawing/2014/main" id="{22B83525-60CE-677F-6AFE-39F94995B983}"/>
              </a:ext>
            </a:extLst>
          </p:cNvPr>
          <p:cNvGraphicFramePr>
            <a:graphicFrameLocks noGrp="1"/>
          </p:cNvGraphicFramePr>
          <p:nvPr/>
        </p:nvGraphicFramePr>
        <p:xfrm>
          <a:off x="6372447" y="2999445"/>
          <a:ext cx="4867830" cy="2560320"/>
        </p:xfrm>
        <a:graphic>
          <a:graphicData uri="http://schemas.openxmlformats.org/drawingml/2006/table">
            <a:tbl>
              <a:tblPr firstRow="1" bandRow="1">
                <a:tableStyleId>{2D5ABB26-0587-4C30-8999-92F81FD0307C}</a:tableStyleId>
              </a:tblPr>
              <a:tblGrid>
                <a:gridCol w="1027163">
                  <a:extLst>
                    <a:ext uri="{9D8B030D-6E8A-4147-A177-3AD203B41FA5}">
                      <a16:colId xmlns:a16="http://schemas.microsoft.com/office/drawing/2014/main" val="2973671828"/>
                    </a:ext>
                  </a:extLst>
                </a:gridCol>
                <a:gridCol w="1205674">
                  <a:extLst>
                    <a:ext uri="{9D8B030D-6E8A-4147-A177-3AD203B41FA5}">
                      <a16:colId xmlns:a16="http://schemas.microsoft.com/office/drawing/2014/main" val="2431805847"/>
                    </a:ext>
                  </a:extLst>
                </a:gridCol>
                <a:gridCol w="1694121">
                  <a:extLst>
                    <a:ext uri="{9D8B030D-6E8A-4147-A177-3AD203B41FA5}">
                      <a16:colId xmlns:a16="http://schemas.microsoft.com/office/drawing/2014/main" val="2291056264"/>
                    </a:ext>
                  </a:extLst>
                </a:gridCol>
                <a:gridCol w="940872">
                  <a:extLst>
                    <a:ext uri="{9D8B030D-6E8A-4147-A177-3AD203B41FA5}">
                      <a16:colId xmlns:a16="http://schemas.microsoft.com/office/drawing/2014/main" val="824723582"/>
                    </a:ext>
                  </a:extLst>
                </a:gridCol>
              </a:tblGrid>
              <a:tr h="243612">
                <a:tc>
                  <a:txBody>
                    <a:bodyPr/>
                    <a:lstStyle/>
                    <a:p>
                      <a:r>
                        <a:rPr lang="en-US"/>
                        <a:t>Metrics </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Dataset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Result on Paper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Ours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3298984"/>
                  </a:ext>
                </a:extLst>
              </a:tr>
              <a:tr h="261080">
                <a:tc rowSpan="2">
                  <a:txBody>
                    <a:bodyPr/>
                    <a:lstStyle/>
                    <a:p>
                      <a:pPr algn="l"/>
                      <a:r>
                        <a:rPr lang="en-US"/>
                        <a:t>AUC</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Yelp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79.87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highlight>
                            <a:srgbClr val="FFFF00"/>
                          </a:highlight>
                        </a:rPr>
                        <a:t>83.11</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9967567"/>
                  </a:ext>
                </a:extLst>
              </a:tr>
              <a:tr h="261080">
                <a:tc vMerge="1">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Amazon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95.86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highlight>
                            <a:srgbClr val="FFFF00"/>
                          </a:highlight>
                        </a:rPr>
                        <a:t>97.18</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76801994"/>
                  </a:ext>
                </a:extLst>
              </a:tr>
              <a:tr h="261080">
                <a:tc rowSpan="2">
                  <a:txBody>
                    <a:bodyPr/>
                    <a:lstStyle/>
                    <a:p>
                      <a:pPr algn="l"/>
                      <a:r>
                        <a:rPr lang="en-US"/>
                        <a:t>F1 Macro</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Yelp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63.00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highlight>
                            <a:srgbClr val="FFFF00"/>
                          </a:highlight>
                        </a:rPr>
                        <a:t>70.39</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9321307"/>
                  </a:ext>
                </a:extLst>
              </a:tr>
              <a:tr h="261080">
                <a:tc vMerge="1">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Amazon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highlight>
                            <a:srgbClr val="FFFF00"/>
                          </a:highlight>
                        </a:rPr>
                        <a:t>89.56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87.75</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1406846"/>
                  </a:ext>
                </a:extLst>
              </a:tr>
              <a:tr h="261080">
                <a:tc rowSpan="2">
                  <a:txBody>
                    <a:bodyPr/>
                    <a:lstStyle/>
                    <a:p>
                      <a:pPr algn="l"/>
                      <a:r>
                        <a:rPr lang="en-US" err="1"/>
                        <a:t>GMean</a:t>
                      </a:r>
                      <a:endParaRPr 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Yelp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highlight>
                            <a:srgbClr val="FFFF00"/>
                          </a:highlight>
                        </a:rPr>
                        <a:t>71.60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70.51</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7369072"/>
                  </a:ext>
                </a:extLst>
              </a:tr>
              <a:tr h="261080">
                <a:tc vMerge="1">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Amazon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90.30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highlight>
                            <a:srgbClr val="FFFF00"/>
                          </a:highlight>
                        </a:rPr>
                        <a:t>90.94</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77684033"/>
                  </a:ext>
                </a:extLst>
              </a:tr>
            </a:tbl>
          </a:graphicData>
        </a:graphic>
      </p:graphicFrame>
      <p:pic>
        <p:nvPicPr>
          <p:cNvPr id="4" name="Picture 3">
            <a:extLst>
              <a:ext uri="{FF2B5EF4-FFF2-40B4-BE49-F238E27FC236}">
                <a16:creationId xmlns:a16="http://schemas.microsoft.com/office/drawing/2014/main" id="{7D6A3A30-0ABF-8A1E-B9E9-6906EBEF99EB}"/>
              </a:ext>
            </a:extLst>
          </p:cNvPr>
          <p:cNvPicPr>
            <a:picLocks noChangeAspect="1"/>
          </p:cNvPicPr>
          <p:nvPr/>
        </p:nvPicPr>
        <p:blipFill>
          <a:blip r:embed="rId3"/>
          <a:stretch>
            <a:fillRect/>
          </a:stretch>
        </p:blipFill>
        <p:spPr>
          <a:xfrm>
            <a:off x="1535572" y="4655362"/>
            <a:ext cx="4075605" cy="1658118"/>
          </a:xfrm>
          <a:prstGeom prst="rect">
            <a:avLst/>
          </a:prstGeom>
        </p:spPr>
      </p:pic>
    </p:spTree>
    <p:extLst>
      <p:ext uri="{BB962C8B-B14F-4D97-AF65-F5344CB8AC3E}">
        <p14:creationId xmlns:p14="http://schemas.microsoft.com/office/powerpoint/2010/main" val="3510760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CA" sz="4000"/>
              <a:t>EXPERIMENT – Final Result</a:t>
            </a:r>
          </a:p>
          <a:p>
            <a:endParaRPr lang="en-CA" sz="4000"/>
          </a:p>
          <a:p>
            <a:endParaRPr lang="en-US" sz="4000"/>
          </a:p>
        </p:txBody>
      </p:sp>
      <p:graphicFrame>
        <p:nvGraphicFramePr>
          <p:cNvPr id="3" name="Chart 2">
            <a:extLst>
              <a:ext uri="{FF2B5EF4-FFF2-40B4-BE49-F238E27FC236}">
                <a16:creationId xmlns:a16="http://schemas.microsoft.com/office/drawing/2014/main" id="{4873EDE9-E2E2-771E-35A2-DE30EB819FBF}"/>
              </a:ext>
            </a:extLst>
          </p:cNvPr>
          <p:cNvGraphicFramePr>
            <a:graphicFrameLocks/>
          </p:cNvGraphicFramePr>
          <p:nvPr>
            <p:extLst>
              <p:ext uri="{D42A27DB-BD31-4B8C-83A1-F6EECF244321}">
                <p14:modId xmlns:p14="http://schemas.microsoft.com/office/powerpoint/2010/main" val="1562692870"/>
              </p:ext>
            </p:extLst>
          </p:nvPr>
        </p:nvGraphicFramePr>
        <p:xfrm>
          <a:off x="1374437" y="2137719"/>
          <a:ext cx="4884259" cy="293473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643768AA-136E-E231-2ED0-DC49BC72EC9D}"/>
              </a:ext>
            </a:extLst>
          </p:cNvPr>
          <p:cNvGraphicFramePr>
            <a:graphicFrameLocks/>
          </p:cNvGraphicFramePr>
          <p:nvPr>
            <p:extLst>
              <p:ext uri="{D42A27DB-BD31-4B8C-83A1-F6EECF244321}">
                <p14:modId xmlns:p14="http://schemas.microsoft.com/office/powerpoint/2010/main" val="1101042619"/>
              </p:ext>
            </p:extLst>
          </p:nvPr>
        </p:nvGraphicFramePr>
        <p:xfrm>
          <a:off x="6429633" y="2233484"/>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2369848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CA" sz="4000"/>
              <a:t>Conclusion &amp; comments </a:t>
            </a:r>
          </a:p>
          <a:p>
            <a:endParaRPr lang="en-US" sz="4000"/>
          </a:p>
        </p:txBody>
      </p:sp>
      <p:sp>
        <p:nvSpPr>
          <p:cNvPr id="11" name="TextBox 10">
            <a:extLst>
              <a:ext uri="{FF2B5EF4-FFF2-40B4-BE49-F238E27FC236}">
                <a16:creationId xmlns:a16="http://schemas.microsoft.com/office/drawing/2014/main" id="{81F7FC77-2C93-A641-BDA6-89F2300DB366}"/>
              </a:ext>
            </a:extLst>
          </p:cNvPr>
          <p:cNvSpPr txBox="1"/>
          <p:nvPr/>
        </p:nvSpPr>
        <p:spPr>
          <a:xfrm>
            <a:off x="1251677" y="1384345"/>
            <a:ext cx="10423767" cy="3477875"/>
          </a:xfrm>
          <a:prstGeom prst="rect">
            <a:avLst/>
          </a:prstGeom>
          <a:noFill/>
        </p:spPr>
        <p:txBody>
          <a:bodyPr wrap="square">
            <a:spAutoFit/>
          </a:bodyPr>
          <a:lstStyle/>
          <a:p>
            <a:pPr marL="342900" indent="-342900">
              <a:buFont typeface="Arial" panose="020B0604020202020204" pitchFamily="34" charset="0"/>
              <a:buChar char="•"/>
            </a:pPr>
            <a:r>
              <a:rPr lang="en-CA" sz="2400" b="1">
                <a:latin typeface="Arial" panose="020B0604020202020204" pitchFamily="34" charset="0"/>
              </a:rPr>
              <a:t>Conclusion</a:t>
            </a:r>
          </a:p>
          <a:p>
            <a:endParaRPr lang="en-CA">
              <a:effectLst/>
              <a:latin typeface="Times New Roman" panose="02020603050405020304" pitchFamily="18" charset="0"/>
            </a:endParaRPr>
          </a:p>
          <a:p>
            <a:pPr marL="800100" lvl="1" indent="-342900">
              <a:buFont typeface="Arial" panose="020B0604020202020204" pitchFamily="34" charset="0"/>
              <a:buChar char="•"/>
            </a:pPr>
            <a:r>
              <a:rPr lang="en-CA" sz="2000">
                <a:latin typeface="Arial" panose="020B0604020202020204" pitchFamily="34" charset="0"/>
              </a:rPr>
              <a:t>We studied a GNN-based imbalanced learning method named PC-GNN to solve the class imbalance problem in graph-based fraud detection. The Pick-and-Choose is a simple but </a:t>
            </a:r>
            <a:r>
              <a:rPr lang="en-US" sz="2000">
                <a:latin typeface="Arial" panose="020B0604020202020204" pitchFamily="34" charset="0"/>
              </a:rPr>
              <a:t>effective way to solve the imbalanced label issue.</a:t>
            </a:r>
            <a:endParaRPr lang="en-CA" sz="2000">
              <a:latin typeface="Arial" panose="020B0604020202020204" pitchFamily="34" charset="0"/>
            </a:endParaRPr>
          </a:p>
          <a:p>
            <a:pPr lvl="1"/>
            <a:endParaRPr lang="en-CA" sz="2000">
              <a:latin typeface="Arial" panose="020B0604020202020204" pitchFamily="34" charset="0"/>
            </a:endParaRPr>
          </a:p>
          <a:p>
            <a:pPr marL="800100" lvl="1" indent="-342900">
              <a:buFont typeface="Arial" panose="020B0604020202020204" pitchFamily="34" charset="0"/>
              <a:buChar char="•"/>
            </a:pPr>
            <a:r>
              <a:rPr lang="en-CA" sz="2000">
                <a:latin typeface="Arial" panose="020B0604020202020204" pitchFamily="34" charset="0"/>
              </a:rPr>
              <a:t>We </a:t>
            </a:r>
            <a:r>
              <a:rPr lang="en-US" sz="2000">
                <a:latin typeface="Arial" panose="020B0604020202020204" pitchFamily="34" charset="0"/>
              </a:rPr>
              <a:t>investigated the Pick-and-Choose method in depth, clarified two incoherence of the paper and the code implementation.</a:t>
            </a:r>
          </a:p>
          <a:p>
            <a:pPr marL="800100" lvl="1" indent="-342900">
              <a:buFont typeface="Arial" panose="020B0604020202020204" pitchFamily="34" charset="0"/>
              <a:buChar char="•"/>
            </a:pPr>
            <a:endParaRPr lang="en-US" sz="2000">
              <a:latin typeface="Arial" panose="020B0604020202020204" pitchFamily="34" charset="0"/>
            </a:endParaRPr>
          </a:p>
          <a:p>
            <a:pPr marL="800100" lvl="1" indent="-342900">
              <a:buFont typeface="Arial" panose="020B0604020202020204" pitchFamily="34" charset="0"/>
              <a:buChar char="•"/>
            </a:pPr>
            <a:r>
              <a:rPr lang="en-US" sz="2000">
                <a:latin typeface="Arial" panose="020B0604020202020204" pitchFamily="34" charset="0"/>
              </a:rPr>
              <a:t>We improved the performance by tuning hyper-parameter and adding MLP </a:t>
            </a:r>
            <a:endParaRPr lang="en-CA" sz="2000">
              <a:latin typeface="Arial" panose="020B0604020202020204" pitchFamily="34" charset="0"/>
            </a:endParaRPr>
          </a:p>
          <a:p>
            <a:endParaRPr lang="en-CA">
              <a:latin typeface="Times New Roman" panose="02020603050405020304" pitchFamily="18" charset="0"/>
            </a:endParaRPr>
          </a:p>
        </p:txBody>
      </p:sp>
      <p:sp>
        <p:nvSpPr>
          <p:cNvPr id="4" name="Title 1">
            <a:extLst>
              <a:ext uri="{FF2B5EF4-FFF2-40B4-BE49-F238E27FC236}">
                <a16:creationId xmlns:a16="http://schemas.microsoft.com/office/drawing/2014/main" id="{204AA978-862A-AB47-84A1-C63D57D3402F}"/>
              </a:ext>
            </a:extLst>
          </p:cNvPr>
          <p:cNvSpPr txBox="1">
            <a:spLocks/>
          </p:cNvSpPr>
          <p:nvPr/>
        </p:nvSpPr>
        <p:spPr>
          <a:xfrm>
            <a:off x="4348947" y="5219617"/>
            <a:ext cx="3313551" cy="186539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lgn="ctr"/>
            <a:r>
              <a:rPr lang="en-US" sz="6000"/>
              <a:t>Thanks</a:t>
            </a:r>
          </a:p>
        </p:txBody>
      </p:sp>
    </p:spTree>
    <p:extLst>
      <p:ext uri="{BB962C8B-B14F-4D97-AF65-F5344CB8AC3E}">
        <p14:creationId xmlns:p14="http://schemas.microsoft.com/office/powerpoint/2010/main" val="1726973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CA" sz="4000"/>
              <a:t>Background</a:t>
            </a:r>
            <a:endParaRPr lang="en-US" sz="4000"/>
          </a:p>
        </p:txBody>
      </p:sp>
      <p:sp>
        <p:nvSpPr>
          <p:cNvPr id="35" name="TextBox 34">
            <a:extLst>
              <a:ext uri="{FF2B5EF4-FFF2-40B4-BE49-F238E27FC236}">
                <a16:creationId xmlns:a16="http://schemas.microsoft.com/office/drawing/2014/main" id="{78B524B1-70C2-624B-B032-E9D9EDDCB70F}"/>
              </a:ext>
            </a:extLst>
          </p:cNvPr>
          <p:cNvSpPr txBox="1"/>
          <p:nvPr/>
        </p:nvSpPr>
        <p:spPr>
          <a:xfrm>
            <a:off x="3044366" y="1671159"/>
            <a:ext cx="5297351" cy="1077218"/>
          </a:xfrm>
          <a:prstGeom prst="rect">
            <a:avLst/>
          </a:prstGeom>
          <a:noFill/>
        </p:spPr>
        <p:txBody>
          <a:bodyPr wrap="square">
            <a:spAutoFit/>
          </a:bodyPr>
          <a:lstStyle/>
          <a:p>
            <a:r>
              <a:rPr lang="en-CA" sz="2400" b="1">
                <a:latin typeface="Arial" panose="020B0604020202020204" pitchFamily="34" charset="0"/>
              </a:rPr>
              <a:t>Fraud</a:t>
            </a:r>
          </a:p>
          <a:p>
            <a:pPr marL="742950" lvl="1" indent="-285750">
              <a:buFont typeface="Arial" panose="020B0604020202020204" pitchFamily="34" charset="0"/>
              <a:buChar char="•"/>
            </a:pPr>
            <a:r>
              <a:rPr lang="en-CA" sz="2000">
                <a:latin typeface="Arial" panose="020B0604020202020204" pitchFamily="34" charset="0"/>
              </a:rPr>
              <a:t>Opinion fraud (fake/spam review)</a:t>
            </a:r>
          </a:p>
          <a:p>
            <a:pPr marL="742950" lvl="1" indent="-285750">
              <a:buFont typeface="Arial" panose="020B0604020202020204" pitchFamily="34" charset="0"/>
              <a:buChar char="•"/>
            </a:pPr>
            <a:r>
              <a:rPr lang="en-CA" sz="2000">
                <a:latin typeface="Arial" panose="020B0604020202020204" pitchFamily="34" charset="0"/>
              </a:rPr>
              <a:t>Financial fraud (fraudster/defaulter)</a:t>
            </a:r>
          </a:p>
        </p:txBody>
      </p:sp>
      <p:sp>
        <p:nvSpPr>
          <p:cNvPr id="2" name="Oval 1">
            <a:extLst>
              <a:ext uri="{FF2B5EF4-FFF2-40B4-BE49-F238E27FC236}">
                <a16:creationId xmlns:a16="http://schemas.microsoft.com/office/drawing/2014/main" id="{69CE30C9-2A54-0147-8BD3-1CD1F1826050}"/>
              </a:ext>
            </a:extLst>
          </p:cNvPr>
          <p:cNvSpPr/>
          <p:nvPr/>
        </p:nvSpPr>
        <p:spPr>
          <a:xfrm>
            <a:off x="1068888" y="1307046"/>
            <a:ext cx="1736532" cy="1736532"/>
          </a:xfrm>
          <a:prstGeom prst="ellipse">
            <a:avLst/>
          </a:pr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C42D6C59-F4EA-1449-930C-5FA2733D9571}"/>
              </a:ext>
            </a:extLst>
          </p:cNvPr>
          <p:cNvCxnSpPr>
            <a:cxnSpLocks/>
          </p:cNvCxnSpPr>
          <p:nvPr/>
        </p:nvCxnSpPr>
        <p:spPr>
          <a:xfrm>
            <a:off x="1913042" y="1297420"/>
            <a:ext cx="7560000" cy="0"/>
          </a:xfrm>
          <a:prstGeom prst="line">
            <a:avLst/>
          </a:prstGeom>
          <a:ln w="254000"/>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BDB06CFC-DC13-D645-BE54-3A37CEB6A706}"/>
              </a:ext>
            </a:extLst>
          </p:cNvPr>
          <p:cNvGrpSpPr/>
          <p:nvPr/>
        </p:nvGrpSpPr>
        <p:grpSpPr>
          <a:xfrm>
            <a:off x="1634556" y="2112312"/>
            <a:ext cx="611814" cy="625162"/>
            <a:chOff x="1634556" y="2112312"/>
            <a:chExt cx="611814" cy="625162"/>
          </a:xfrm>
        </p:grpSpPr>
        <p:sp>
          <p:nvSpPr>
            <p:cNvPr id="13" name="Oval 12">
              <a:extLst>
                <a:ext uri="{FF2B5EF4-FFF2-40B4-BE49-F238E27FC236}">
                  <a16:creationId xmlns:a16="http://schemas.microsoft.com/office/drawing/2014/main" id="{B1E9A632-1CA8-284F-9AFC-EF1C883EEE75}"/>
                </a:ext>
              </a:extLst>
            </p:cNvPr>
            <p:cNvSpPr/>
            <p:nvPr/>
          </p:nvSpPr>
          <p:spPr>
            <a:xfrm>
              <a:off x="2120370" y="2611474"/>
              <a:ext cx="126000" cy="12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787C958-BAAC-3D4D-9FCF-A498DBFD3802}"/>
                </a:ext>
              </a:extLst>
            </p:cNvPr>
            <p:cNvSpPr/>
            <p:nvPr/>
          </p:nvSpPr>
          <p:spPr>
            <a:xfrm>
              <a:off x="1634556" y="2112312"/>
              <a:ext cx="126000" cy="12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0861C509-8143-A444-92FE-BFA37378354B}"/>
              </a:ext>
            </a:extLst>
          </p:cNvPr>
          <p:cNvGrpSpPr/>
          <p:nvPr/>
        </p:nvGrpSpPr>
        <p:grpSpPr>
          <a:xfrm>
            <a:off x="1292388" y="1603863"/>
            <a:ext cx="1173073" cy="1259611"/>
            <a:chOff x="1292388" y="1603863"/>
            <a:chExt cx="1173073" cy="1259611"/>
          </a:xfrm>
        </p:grpSpPr>
        <p:sp>
          <p:nvSpPr>
            <p:cNvPr id="9" name="Oval 8">
              <a:extLst>
                <a:ext uri="{FF2B5EF4-FFF2-40B4-BE49-F238E27FC236}">
                  <a16:creationId xmlns:a16="http://schemas.microsoft.com/office/drawing/2014/main" id="{E056DFFA-C20F-0347-992E-BCBE625A0B24}"/>
                </a:ext>
              </a:extLst>
            </p:cNvPr>
            <p:cNvSpPr/>
            <p:nvPr/>
          </p:nvSpPr>
          <p:spPr>
            <a:xfrm>
              <a:off x="1913527" y="1603863"/>
              <a:ext cx="126000" cy="1260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977E725-0074-7147-9866-56148FEEB52E}"/>
                </a:ext>
              </a:extLst>
            </p:cNvPr>
            <p:cNvSpPr/>
            <p:nvPr/>
          </p:nvSpPr>
          <p:spPr>
            <a:xfrm>
              <a:off x="2339461" y="1911898"/>
              <a:ext cx="126000" cy="1260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FD9B122-DAC7-F142-BB72-ADDA2748332B}"/>
                </a:ext>
              </a:extLst>
            </p:cNvPr>
            <p:cNvSpPr/>
            <p:nvPr/>
          </p:nvSpPr>
          <p:spPr>
            <a:xfrm>
              <a:off x="2339461" y="2325862"/>
              <a:ext cx="126000" cy="1260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D20396E-BF96-1345-9178-9DC950861F93}"/>
                </a:ext>
              </a:extLst>
            </p:cNvPr>
            <p:cNvSpPr/>
            <p:nvPr/>
          </p:nvSpPr>
          <p:spPr>
            <a:xfrm>
              <a:off x="1292388" y="2303943"/>
              <a:ext cx="126000" cy="1260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8C9A518-EB87-CD47-BC17-2A3200F2BD2E}"/>
                </a:ext>
              </a:extLst>
            </p:cNvPr>
            <p:cNvSpPr/>
            <p:nvPr/>
          </p:nvSpPr>
          <p:spPr>
            <a:xfrm>
              <a:off x="1500544" y="1774535"/>
              <a:ext cx="126000" cy="1260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1706477-6725-4748-971F-495261148EDB}"/>
                </a:ext>
              </a:extLst>
            </p:cNvPr>
            <p:cNvSpPr/>
            <p:nvPr/>
          </p:nvSpPr>
          <p:spPr>
            <a:xfrm>
              <a:off x="2028873" y="2083768"/>
              <a:ext cx="126000" cy="1260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C9E1856-71AE-6F42-8FB3-611860E05194}"/>
                </a:ext>
              </a:extLst>
            </p:cNvPr>
            <p:cNvSpPr/>
            <p:nvPr/>
          </p:nvSpPr>
          <p:spPr>
            <a:xfrm>
              <a:off x="1840992" y="2392869"/>
              <a:ext cx="126000" cy="1260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59D7A43-1E79-9943-8917-D0A68E26462D}"/>
                </a:ext>
              </a:extLst>
            </p:cNvPr>
            <p:cNvSpPr/>
            <p:nvPr/>
          </p:nvSpPr>
          <p:spPr>
            <a:xfrm>
              <a:off x="1761514" y="2737474"/>
              <a:ext cx="126000" cy="1260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32" name="Picture 8" descr="Yelp - Wikipedia">
            <a:extLst>
              <a:ext uri="{FF2B5EF4-FFF2-40B4-BE49-F238E27FC236}">
                <a16:creationId xmlns:a16="http://schemas.microsoft.com/office/drawing/2014/main" id="{B26A0D26-44CF-FA4A-91F2-1BAE275D51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3813" y="1766542"/>
            <a:ext cx="1072055" cy="43328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D415C720-218C-D748-949E-C8B089B9F1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6239" y="1909052"/>
            <a:ext cx="1181761" cy="356684"/>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a:extLst>
              <a:ext uri="{FF2B5EF4-FFF2-40B4-BE49-F238E27FC236}">
                <a16:creationId xmlns:a16="http://schemas.microsoft.com/office/drawing/2014/main" id="{3262839E-AD2B-7348-92A5-FEF82297FE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22718" y="1585217"/>
            <a:ext cx="1178535" cy="60252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A09A24C-4901-78A8-9ACE-13232FC1BA76}"/>
              </a:ext>
            </a:extLst>
          </p:cNvPr>
          <p:cNvSpPr txBox="1"/>
          <p:nvPr/>
        </p:nvSpPr>
        <p:spPr>
          <a:xfrm>
            <a:off x="3044366" y="2805651"/>
            <a:ext cx="7647090" cy="1077218"/>
          </a:xfrm>
          <a:prstGeom prst="rect">
            <a:avLst/>
          </a:prstGeom>
          <a:noFill/>
        </p:spPr>
        <p:txBody>
          <a:bodyPr wrap="square">
            <a:spAutoFit/>
          </a:bodyPr>
          <a:lstStyle/>
          <a:p>
            <a:r>
              <a:rPr lang="en-CA" sz="2400" b="1">
                <a:latin typeface="Arial" panose="020B0604020202020204" pitchFamily="34" charset="0"/>
              </a:rPr>
              <a:t>Fraud Detection</a:t>
            </a:r>
          </a:p>
          <a:p>
            <a:pPr marL="800100" lvl="1" indent="-342900">
              <a:buFont typeface="Arial" panose="020B0604020202020204" pitchFamily="34" charset="0"/>
              <a:buChar char="•"/>
            </a:pPr>
            <a:r>
              <a:rPr lang="en-CA" sz="2000">
                <a:latin typeface="Arial" panose="020B0604020202020204" pitchFamily="34" charset="0"/>
              </a:rPr>
              <a:t>A set of processes and analyses that allow businesses to identify and prevent unauthorized financial activity</a:t>
            </a:r>
          </a:p>
        </p:txBody>
      </p:sp>
      <p:pic>
        <p:nvPicPr>
          <p:cNvPr id="25" name="Picture 24">
            <a:extLst>
              <a:ext uri="{FF2B5EF4-FFF2-40B4-BE49-F238E27FC236}">
                <a16:creationId xmlns:a16="http://schemas.microsoft.com/office/drawing/2014/main" id="{D2BF83A4-C75C-9590-691D-73BEFAEB1FDB}"/>
              </a:ext>
            </a:extLst>
          </p:cNvPr>
          <p:cNvPicPr>
            <a:picLocks noChangeAspect="1"/>
          </p:cNvPicPr>
          <p:nvPr/>
        </p:nvPicPr>
        <p:blipFill>
          <a:blip r:embed="rId6"/>
          <a:stretch>
            <a:fillRect/>
          </a:stretch>
        </p:blipFill>
        <p:spPr>
          <a:xfrm flipH="1">
            <a:off x="7931815" y="2255014"/>
            <a:ext cx="817771" cy="603764"/>
          </a:xfrm>
          <a:prstGeom prst="rect">
            <a:avLst/>
          </a:prstGeom>
        </p:spPr>
      </p:pic>
      <p:pic>
        <p:nvPicPr>
          <p:cNvPr id="26" name="Picture 25">
            <a:extLst>
              <a:ext uri="{FF2B5EF4-FFF2-40B4-BE49-F238E27FC236}">
                <a16:creationId xmlns:a16="http://schemas.microsoft.com/office/drawing/2014/main" id="{81A5D308-FB75-ECE7-24B2-27BAF5A73AD6}"/>
              </a:ext>
            </a:extLst>
          </p:cNvPr>
          <p:cNvPicPr>
            <a:picLocks noChangeAspect="1"/>
          </p:cNvPicPr>
          <p:nvPr/>
        </p:nvPicPr>
        <p:blipFill>
          <a:blip r:embed="rId7"/>
          <a:stretch>
            <a:fillRect/>
          </a:stretch>
        </p:blipFill>
        <p:spPr>
          <a:xfrm flipH="1">
            <a:off x="9125456" y="2210377"/>
            <a:ext cx="881505" cy="603336"/>
          </a:xfrm>
          <a:prstGeom prst="rect">
            <a:avLst/>
          </a:prstGeom>
        </p:spPr>
      </p:pic>
      <p:pic>
        <p:nvPicPr>
          <p:cNvPr id="27" name="Picture 2" descr="The CRA is Cracking Down on Tax Evasion | Watson Investments">
            <a:extLst>
              <a:ext uri="{FF2B5EF4-FFF2-40B4-BE49-F238E27FC236}">
                <a16:creationId xmlns:a16="http://schemas.microsoft.com/office/drawing/2014/main" id="{4A29037D-D148-B43E-A0F9-52514465FD9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10222718" y="2199831"/>
            <a:ext cx="852332" cy="60333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905B1341-8AE4-835E-708B-4189AC9A3905}"/>
              </a:ext>
            </a:extLst>
          </p:cNvPr>
          <p:cNvPicPr>
            <a:picLocks noChangeAspect="1"/>
          </p:cNvPicPr>
          <p:nvPr/>
        </p:nvPicPr>
        <p:blipFill rotWithShape="1">
          <a:blip r:embed="rId9"/>
          <a:srcRect b="59019"/>
          <a:stretch/>
        </p:blipFill>
        <p:spPr>
          <a:xfrm>
            <a:off x="3928294" y="3882869"/>
            <a:ext cx="4725052" cy="1009681"/>
          </a:xfrm>
          <a:prstGeom prst="rect">
            <a:avLst/>
          </a:prstGeom>
        </p:spPr>
      </p:pic>
      <p:sp>
        <p:nvSpPr>
          <p:cNvPr id="30" name="TextBox 29">
            <a:extLst>
              <a:ext uri="{FF2B5EF4-FFF2-40B4-BE49-F238E27FC236}">
                <a16:creationId xmlns:a16="http://schemas.microsoft.com/office/drawing/2014/main" id="{36A5E6D3-7470-9E6D-8EA5-7561F4BCF81D}"/>
              </a:ext>
            </a:extLst>
          </p:cNvPr>
          <p:cNvSpPr txBox="1"/>
          <p:nvPr/>
        </p:nvSpPr>
        <p:spPr>
          <a:xfrm>
            <a:off x="749774" y="6608718"/>
            <a:ext cx="11442226" cy="276999"/>
          </a:xfrm>
          <a:prstGeom prst="rect">
            <a:avLst/>
          </a:prstGeom>
          <a:noFill/>
        </p:spPr>
        <p:txBody>
          <a:bodyPr wrap="square">
            <a:spAutoFit/>
          </a:bodyPr>
          <a:lstStyle/>
          <a:p>
            <a:r>
              <a:rPr lang="en-CA" sz="1200">
                <a:effectLst/>
                <a:latin typeface="Times New Roman" panose="02020603050405020304" pitchFamily="18" charset="0"/>
              </a:rPr>
              <a:t>Images from </a:t>
            </a:r>
            <a:r>
              <a:rPr lang="en-CA" sz="1200">
                <a:effectLst/>
                <a:latin typeface="Times New Roman" panose="02020603050405020304" pitchFamily="18" charset="0"/>
                <a:hlinkClick r:id="rId10"/>
              </a:rPr>
              <a:t>https://www.gminsights.com/industry-analysis/fraud-detection-and-prevention-market</a:t>
            </a:r>
            <a:endParaRPr lang="en-CA" sz="1200">
              <a:effectLst/>
              <a:latin typeface="Times New Roman" panose="02020603050405020304" pitchFamily="18" charset="0"/>
            </a:endParaRPr>
          </a:p>
        </p:txBody>
      </p:sp>
      <p:sp>
        <p:nvSpPr>
          <p:cNvPr id="31" name="TextBox 30">
            <a:extLst>
              <a:ext uri="{FF2B5EF4-FFF2-40B4-BE49-F238E27FC236}">
                <a16:creationId xmlns:a16="http://schemas.microsoft.com/office/drawing/2014/main" id="{16649B1C-3CC9-2ED1-9EDA-5D55225C221A}"/>
              </a:ext>
            </a:extLst>
          </p:cNvPr>
          <p:cNvSpPr txBox="1"/>
          <p:nvPr/>
        </p:nvSpPr>
        <p:spPr>
          <a:xfrm>
            <a:off x="3044366" y="4953741"/>
            <a:ext cx="7647090" cy="769441"/>
          </a:xfrm>
          <a:prstGeom prst="rect">
            <a:avLst/>
          </a:prstGeom>
          <a:noFill/>
        </p:spPr>
        <p:txBody>
          <a:bodyPr wrap="square">
            <a:spAutoFit/>
          </a:bodyPr>
          <a:lstStyle/>
          <a:p>
            <a:r>
              <a:rPr lang="en-CA" sz="2400" b="1">
                <a:latin typeface="Arial" panose="020B0604020202020204" pitchFamily="34" charset="0"/>
              </a:rPr>
              <a:t>Graph-based Fraud Detection</a:t>
            </a:r>
          </a:p>
          <a:p>
            <a:pPr marL="800100" lvl="1" indent="-342900">
              <a:buFont typeface="Arial" panose="020B0604020202020204" pitchFamily="34" charset="0"/>
              <a:buChar char="•"/>
            </a:pPr>
            <a:r>
              <a:rPr lang="en-CA" sz="2000">
                <a:latin typeface="Arial" panose="020B0604020202020204" pitchFamily="34" charset="0"/>
              </a:rPr>
              <a:t>Relational data could be modeled as a graph</a:t>
            </a:r>
          </a:p>
        </p:txBody>
      </p:sp>
      <p:sp>
        <p:nvSpPr>
          <p:cNvPr id="32" name="TextBox 31">
            <a:extLst>
              <a:ext uri="{FF2B5EF4-FFF2-40B4-BE49-F238E27FC236}">
                <a16:creationId xmlns:a16="http://schemas.microsoft.com/office/drawing/2014/main" id="{3A9DFDDF-C7E6-5F66-C86D-80D76E268652}"/>
              </a:ext>
            </a:extLst>
          </p:cNvPr>
          <p:cNvSpPr txBox="1"/>
          <p:nvPr/>
        </p:nvSpPr>
        <p:spPr>
          <a:xfrm>
            <a:off x="3044366" y="5699183"/>
            <a:ext cx="8156412" cy="830997"/>
          </a:xfrm>
          <a:prstGeom prst="rect">
            <a:avLst/>
          </a:prstGeom>
          <a:noFill/>
        </p:spPr>
        <p:txBody>
          <a:bodyPr wrap="square">
            <a:spAutoFit/>
          </a:bodyPr>
          <a:lstStyle/>
          <a:p>
            <a:r>
              <a:rPr lang="en-CA" sz="1600" b="1" dirty="0">
                <a:latin typeface="Arial" panose="020B0604020202020204" pitchFamily="34" charset="0"/>
              </a:rPr>
              <a:t>R-U-R</a:t>
            </a:r>
            <a:r>
              <a:rPr lang="en-CA" sz="1600" dirty="0">
                <a:latin typeface="Arial" panose="020B0604020202020204" pitchFamily="34" charset="0"/>
              </a:rPr>
              <a:t>    </a:t>
            </a:r>
            <a:r>
              <a:rPr lang="en-CA" sz="1600" b="1" dirty="0">
                <a:latin typeface="Arial" panose="020B0604020202020204" pitchFamily="34" charset="0"/>
              </a:rPr>
              <a:t>R</a:t>
            </a:r>
            <a:r>
              <a:rPr lang="en-CA" sz="1600" dirty="0">
                <a:latin typeface="Arial" panose="020B0604020202020204" pitchFamily="34" charset="0"/>
              </a:rPr>
              <a:t>eviews posted by the same </a:t>
            </a:r>
            <a:r>
              <a:rPr lang="en-CA" sz="1600" b="1" dirty="0">
                <a:latin typeface="Arial" panose="020B0604020202020204" pitchFamily="34" charset="0"/>
              </a:rPr>
              <a:t>U</a:t>
            </a:r>
            <a:r>
              <a:rPr lang="en-CA" sz="1600" dirty="0">
                <a:latin typeface="Arial" panose="020B0604020202020204" pitchFamily="34" charset="0"/>
              </a:rPr>
              <a:t>ser</a:t>
            </a:r>
          </a:p>
          <a:p>
            <a:r>
              <a:rPr lang="en-CA" sz="1600" b="1" dirty="0">
                <a:latin typeface="Arial" panose="020B0604020202020204" pitchFamily="34" charset="0"/>
              </a:rPr>
              <a:t>R-S-R</a:t>
            </a:r>
            <a:r>
              <a:rPr lang="en-CA" sz="1600" dirty="0">
                <a:latin typeface="Arial" panose="020B0604020202020204" pitchFamily="34" charset="0"/>
              </a:rPr>
              <a:t>    </a:t>
            </a:r>
            <a:r>
              <a:rPr lang="en-CA" sz="1600" b="1" dirty="0">
                <a:latin typeface="Arial" panose="020B0604020202020204" pitchFamily="34" charset="0"/>
              </a:rPr>
              <a:t>R</a:t>
            </a:r>
            <a:r>
              <a:rPr lang="en-CA" sz="1600" dirty="0">
                <a:latin typeface="Arial" panose="020B0604020202020204" pitchFamily="34" charset="0"/>
              </a:rPr>
              <a:t>eviews under the same product with the same </a:t>
            </a:r>
            <a:r>
              <a:rPr lang="en-CA" sz="1600" b="1" dirty="0">
                <a:latin typeface="Arial" panose="020B0604020202020204" pitchFamily="34" charset="0"/>
              </a:rPr>
              <a:t>S</a:t>
            </a:r>
            <a:r>
              <a:rPr lang="en-CA" sz="1600" dirty="0">
                <a:latin typeface="Arial" panose="020B0604020202020204" pitchFamily="34" charset="0"/>
              </a:rPr>
              <a:t>tar rating</a:t>
            </a:r>
          </a:p>
          <a:p>
            <a:r>
              <a:rPr lang="en-CA" sz="1600" b="1" dirty="0">
                <a:latin typeface="Arial" panose="020B0604020202020204" pitchFamily="34" charset="0"/>
              </a:rPr>
              <a:t>R-T-R</a:t>
            </a:r>
            <a:r>
              <a:rPr lang="en-CA" sz="1600" dirty="0">
                <a:latin typeface="Arial" panose="020B0604020202020204" pitchFamily="34" charset="0"/>
              </a:rPr>
              <a:t>    </a:t>
            </a:r>
            <a:r>
              <a:rPr lang="en-CA" sz="1600" b="1" dirty="0">
                <a:latin typeface="Arial" panose="020B0604020202020204" pitchFamily="34" charset="0"/>
              </a:rPr>
              <a:t>R</a:t>
            </a:r>
            <a:r>
              <a:rPr lang="en-CA" sz="1600" dirty="0">
                <a:latin typeface="Arial" panose="020B0604020202020204" pitchFamily="34" charset="0"/>
              </a:rPr>
              <a:t>eviews under the same product in the same </a:t>
            </a:r>
            <a:r>
              <a:rPr lang="en-CA" sz="1600" dirty="0" err="1">
                <a:latin typeface="Arial" panose="020B0604020202020204" pitchFamily="34" charset="0"/>
              </a:rPr>
              <a:t>mon</a:t>
            </a:r>
            <a:r>
              <a:rPr lang="en-CA" sz="1600" b="1" dirty="0" err="1">
                <a:latin typeface="Arial" panose="020B0604020202020204" pitchFamily="34" charset="0"/>
              </a:rPr>
              <a:t>T</a:t>
            </a:r>
            <a:r>
              <a:rPr lang="en-CA" sz="1600" dirty="0" err="1">
                <a:latin typeface="Arial" panose="020B0604020202020204" pitchFamily="34" charset="0"/>
              </a:rPr>
              <a:t>h</a:t>
            </a:r>
            <a:endParaRPr lang="en-CA" sz="1600" dirty="0">
              <a:latin typeface="Arial" panose="020B0604020202020204" pitchFamily="34" charset="0"/>
            </a:endParaRPr>
          </a:p>
        </p:txBody>
      </p:sp>
    </p:spTree>
    <p:extLst>
      <p:ext uri="{BB962C8B-B14F-4D97-AF65-F5344CB8AC3E}">
        <p14:creationId xmlns:p14="http://schemas.microsoft.com/office/powerpoint/2010/main" val="455957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D9964E-63EA-BB41-8B64-416BA3505B9E}"/>
              </a:ext>
            </a:extLst>
          </p:cNvPr>
          <p:cNvPicPr>
            <a:picLocks noChangeAspect="1"/>
          </p:cNvPicPr>
          <p:nvPr/>
        </p:nvPicPr>
        <p:blipFill>
          <a:blip r:embed="rId3"/>
          <a:stretch>
            <a:fillRect/>
          </a:stretch>
        </p:blipFill>
        <p:spPr>
          <a:xfrm>
            <a:off x="6892446" y="1866705"/>
            <a:ext cx="5041582" cy="2065354"/>
          </a:xfrm>
          <a:prstGeom prst="rect">
            <a:avLst/>
          </a:prstGeom>
        </p:spPr>
      </p:pic>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CA" sz="4000"/>
              <a:t>Background</a:t>
            </a:r>
          </a:p>
          <a:p>
            <a:endParaRPr lang="en-US" sz="4000"/>
          </a:p>
        </p:txBody>
      </p:sp>
      <p:sp>
        <p:nvSpPr>
          <p:cNvPr id="12" name="TextBox 11">
            <a:extLst>
              <a:ext uri="{FF2B5EF4-FFF2-40B4-BE49-F238E27FC236}">
                <a16:creationId xmlns:a16="http://schemas.microsoft.com/office/drawing/2014/main" id="{381612DB-308A-0B45-ACA5-469BE02879F1}"/>
              </a:ext>
            </a:extLst>
          </p:cNvPr>
          <p:cNvSpPr txBox="1"/>
          <p:nvPr/>
        </p:nvSpPr>
        <p:spPr>
          <a:xfrm>
            <a:off x="1251677" y="1375959"/>
            <a:ext cx="5890267" cy="2000548"/>
          </a:xfrm>
          <a:prstGeom prst="rect">
            <a:avLst/>
          </a:prstGeom>
          <a:noFill/>
        </p:spPr>
        <p:txBody>
          <a:bodyPr wrap="square">
            <a:spAutoFit/>
          </a:bodyPr>
          <a:lstStyle/>
          <a:p>
            <a:pPr marL="342900" indent="-342900">
              <a:buFont typeface="Arial" panose="020B0604020202020204" pitchFamily="34" charset="0"/>
              <a:buChar char="•"/>
            </a:pPr>
            <a:r>
              <a:rPr lang="en-CA" sz="2400" b="1">
                <a:latin typeface="Arial" panose="020B0604020202020204" pitchFamily="34" charset="0"/>
              </a:rPr>
              <a:t>Datasets</a:t>
            </a:r>
            <a:endParaRPr lang="en-CA" sz="2000">
              <a:effectLst/>
              <a:latin typeface="Times New Roman" panose="02020603050405020304" pitchFamily="18" charset="0"/>
            </a:endParaRPr>
          </a:p>
          <a:p>
            <a:pPr marL="285750" indent="-285750">
              <a:buFont typeface="Arial" panose="020B0604020202020204" pitchFamily="34" charset="0"/>
              <a:buChar char="•"/>
            </a:pPr>
            <a:r>
              <a:rPr lang="en-CA" sz="2000">
                <a:latin typeface="Arial" panose="020B0604020202020204" pitchFamily="34" charset="0"/>
              </a:rPr>
              <a:t>Public benchmark - Opinion fraud detection</a:t>
            </a:r>
          </a:p>
          <a:p>
            <a:pPr lvl="1"/>
            <a:r>
              <a:rPr lang="en-CA" sz="2000" err="1">
                <a:latin typeface="Arial" panose="020B0604020202020204" pitchFamily="34" charset="0"/>
              </a:rPr>
              <a:t>YelpChi</a:t>
            </a:r>
            <a:r>
              <a:rPr lang="en-CA" sz="2000">
                <a:latin typeface="Arial" panose="020B0604020202020204" pitchFamily="34" charset="0"/>
              </a:rPr>
              <a:t>: hotel and restaurant reviews on Yelp</a:t>
            </a:r>
          </a:p>
          <a:p>
            <a:pPr lvl="1"/>
            <a:r>
              <a:rPr lang="en-CA" sz="2000">
                <a:latin typeface="Arial" panose="020B0604020202020204" pitchFamily="34" charset="0"/>
              </a:rPr>
              <a:t>Amazon: product reviews under the </a:t>
            </a:r>
          </a:p>
          <a:p>
            <a:pPr lvl="1"/>
            <a:r>
              <a:rPr lang="en-CA" sz="2000">
                <a:latin typeface="Arial" panose="020B0604020202020204" pitchFamily="34" charset="0"/>
              </a:rPr>
              <a:t>               Musical Instrument category</a:t>
            </a:r>
          </a:p>
          <a:p>
            <a:pPr marL="285750" indent="-285750">
              <a:buFont typeface="Arial" panose="020B0604020202020204" pitchFamily="34" charset="0"/>
              <a:buChar char="•"/>
            </a:pPr>
            <a:r>
              <a:rPr lang="en-CA" sz="2000">
                <a:latin typeface="Arial" panose="020B0604020202020204" pitchFamily="34" charset="0"/>
              </a:rPr>
              <a:t>Train/Valid/Test: 40%/20%/40%</a:t>
            </a:r>
          </a:p>
        </p:txBody>
      </p:sp>
      <p:sp>
        <p:nvSpPr>
          <p:cNvPr id="4" name="TextBox 3">
            <a:extLst>
              <a:ext uri="{FF2B5EF4-FFF2-40B4-BE49-F238E27FC236}">
                <a16:creationId xmlns:a16="http://schemas.microsoft.com/office/drawing/2014/main" id="{780C3B5F-E7CF-8649-A6FF-EBD3C5CB3D06}"/>
              </a:ext>
            </a:extLst>
          </p:cNvPr>
          <p:cNvSpPr txBox="1"/>
          <p:nvPr/>
        </p:nvSpPr>
        <p:spPr>
          <a:xfrm>
            <a:off x="1251678" y="3583168"/>
            <a:ext cx="6094140" cy="1569660"/>
          </a:xfrm>
          <a:prstGeom prst="rect">
            <a:avLst/>
          </a:prstGeom>
          <a:noFill/>
        </p:spPr>
        <p:txBody>
          <a:bodyPr wrap="square">
            <a:spAutoFit/>
          </a:bodyPr>
          <a:lstStyle/>
          <a:p>
            <a:pPr marL="342900" indent="-342900">
              <a:buFont typeface="Arial" panose="020B0604020202020204" pitchFamily="34" charset="0"/>
              <a:buChar char="•"/>
            </a:pPr>
            <a:r>
              <a:rPr lang="en-CA" sz="2400" b="1" dirty="0">
                <a:latin typeface="Arial" panose="020B0604020202020204" pitchFamily="34" charset="0"/>
              </a:rPr>
              <a:t>Metrics</a:t>
            </a:r>
            <a:endParaRPr lang="en-CA" sz="2400" dirty="0">
              <a:effectLst/>
              <a:latin typeface="Arial" panose="020B0604020202020204" pitchFamily="34" charset="0"/>
            </a:endParaRPr>
          </a:p>
          <a:p>
            <a:pPr lvl="1"/>
            <a:r>
              <a:rPr lang="en-CA" b="1" dirty="0">
                <a:latin typeface="Arial" panose="020B0604020202020204" pitchFamily="34" charset="0"/>
              </a:rPr>
              <a:t>F1-macro</a:t>
            </a:r>
            <a:r>
              <a:rPr lang="en-CA" dirty="0">
                <a:latin typeface="Arial" panose="020B0604020202020204" pitchFamily="34" charset="0"/>
              </a:rPr>
              <a:t>: </a:t>
            </a:r>
            <a:r>
              <a:rPr lang="en-CA" dirty="0" err="1">
                <a:latin typeface="Arial" panose="020B0604020202020204" pitchFamily="34" charset="0"/>
              </a:rPr>
              <a:t>macroaverage</a:t>
            </a:r>
            <a:r>
              <a:rPr lang="en-CA" dirty="0">
                <a:latin typeface="Arial" panose="020B0604020202020204" pitchFamily="34" charset="0"/>
              </a:rPr>
              <a:t> of F1-score of each class</a:t>
            </a:r>
          </a:p>
          <a:p>
            <a:pPr lvl="1"/>
            <a:r>
              <a:rPr lang="en-CA" b="1" u="sng" dirty="0">
                <a:latin typeface="Arial" panose="020B0604020202020204" pitchFamily="34" charset="0"/>
              </a:rPr>
              <a:t>AUC:</a:t>
            </a:r>
            <a:r>
              <a:rPr lang="en-CA" u="sng" dirty="0">
                <a:latin typeface="Arial" panose="020B0604020202020204" pitchFamily="34" charset="0"/>
              </a:rPr>
              <a:t> Area Under the ROC Curve</a:t>
            </a:r>
          </a:p>
          <a:p>
            <a:pPr lvl="1"/>
            <a:r>
              <a:rPr lang="en-CA" b="1" dirty="0" err="1">
                <a:latin typeface="Arial" panose="020B0604020202020204" pitchFamily="34" charset="0"/>
              </a:rPr>
              <a:t>GMean</a:t>
            </a:r>
            <a:r>
              <a:rPr lang="en-CA" dirty="0">
                <a:latin typeface="Arial" panose="020B0604020202020204" pitchFamily="34" charset="0"/>
              </a:rPr>
              <a:t>: Geometric </a:t>
            </a:r>
            <a:r>
              <a:rPr lang="en-CA" dirty="0" err="1">
                <a:latin typeface="Arial" panose="020B0604020202020204" pitchFamily="34" charset="0"/>
              </a:rPr>
              <a:t>Meanof</a:t>
            </a:r>
            <a:r>
              <a:rPr lang="en-CA" dirty="0">
                <a:latin typeface="Arial" panose="020B0604020202020204" pitchFamily="34" charset="0"/>
              </a:rPr>
              <a:t> True Positive Rate (TPR) and True Negative Rate (TNR)</a:t>
            </a:r>
          </a:p>
        </p:txBody>
      </p:sp>
    </p:spTree>
    <p:extLst>
      <p:ext uri="{BB962C8B-B14F-4D97-AF65-F5344CB8AC3E}">
        <p14:creationId xmlns:p14="http://schemas.microsoft.com/office/powerpoint/2010/main" val="3285941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CA" sz="4000"/>
              <a:t>Background</a:t>
            </a:r>
            <a:endParaRPr lang="en-US" sz="4000"/>
          </a:p>
        </p:txBody>
      </p:sp>
      <p:sp>
        <p:nvSpPr>
          <p:cNvPr id="35" name="TextBox 34">
            <a:extLst>
              <a:ext uri="{FF2B5EF4-FFF2-40B4-BE49-F238E27FC236}">
                <a16:creationId xmlns:a16="http://schemas.microsoft.com/office/drawing/2014/main" id="{78B524B1-70C2-624B-B032-E9D9EDDCB70F}"/>
              </a:ext>
            </a:extLst>
          </p:cNvPr>
          <p:cNvSpPr txBox="1"/>
          <p:nvPr/>
        </p:nvSpPr>
        <p:spPr>
          <a:xfrm>
            <a:off x="3044366" y="1671159"/>
            <a:ext cx="7647090" cy="1077218"/>
          </a:xfrm>
          <a:prstGeom prst="rect">
            <a:avLst/>
          </a:prstGeom>
          <a:noFill/>
        </p:spPr>
        <p:txBody>
          <a:bodyPr wrap="square">
            <a:spAutoFit/>
          </a:bodyPr>
          <a:lstStyle/>
          <a:p>
            <a:r>
              <a:rPr lang="en-CA" sz="2400" b="1">
                <a:latin typeface="Arial" panose="020B0604020202020204" pitchFamily="34" charset="0"/>
              </a:rPr>
              <a:t>Class Imbalance Problem</a:t>
            </a:r>
            <a:endParaRPr lang="en-CA" sz="2400">
              <a:latin typeface="Arial" panose="020B0604020202020204" pitchFamily="34" charset="0"/>
            </a:endParaRPr>
          </a:p>
          <a:p>
            <a:pPr marL="800100" lvl="1" indent="-342900">
              <a:buFont typeface="Arial" panose="020B0604020202020204" pitchFamily="34" charset="0"/>
              <a:buChar char="•"/>
            </a:pPr>
            <a:r>
              <a:rPr lang="en-CA" sz="2000">
                <a:latin typeface="Arial" panose="020B0604020202020204" pitchFamily="34" charset="0"/>
              </a:rPr>
              <a:t>Only a small fraction of samples belong to the fraud class</a:t>
            </a:r>
          </a:p>
          <a:p>
            <a:pPr marL="800100" lvl="1" indent="-342900">
              <a:buFont typeface="Arial" panose="020B0604020202020204" pitchFamily="34" charset="0"/>
              <a:buChar char="•"/>
            </a:pPr>
            <a:r>
              <a:rPr lang="en-CA" sz="2000">
                <a:latin typeface="Arial" panose="020B0604020202020204" pitchFamily="34" charset="0"/>
              </a:rPr>
              <a:t>The trained model is easily biased to the majority class</a:t>
            </a:r>
          </a:p>
        </p:txBody>
      </p:sp>
      <p:cxnSp>
        <p:nvCxnSpPr>
          <p:cNvPr id="6" name="Straight Connector 5">
            <a:extLst>
              <a:ext uri="{FF2B5EF4-FFF2-40B4-BE49-F238E27FC236}">
                <a16:creationId xmlns:a16="http://schemas.microsoft.com/office/drawing/2014/main" id="{C42D6C59-F4EA-1449-930C-5FA2733D9571}"/>
              </a:ext>
            </a:extLst>
          </p:cNvPr>
          <p:cNvCxnSpPr>
            <a:cxnSpLocks/>
          </p:cNvCxnSpPr>
          <p:nvPr/>
        </p:nvCxnSpPr>
        <p:spPr>
          <a:xfrm>
            <a:off x="1913042" y="1297420"/>
            <a:ext cx="7560000" cy="0"/>
          </a:xfrm>
          <a:prstGeom prst="line">
            <a:avLst/>
          </a:prstGeom>
          <a:ln w="254000"/>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89BF5902-60B9-B243-BD0D-2B49E9766E6D}"/>
              </a:ext>
            </a:extLst>
          </p:cNvPr>
          <p:cNvSpPr/>
          <p:nvPr/>
        </p:nvSpPr>
        <p:spPr>
          <a:xfrm>
            <a:off x="1068888" y="1307046"/>
            <a:ext cx="1736532" cy="1736532"/>
          </a:xfrm>
          <a:prstGeom prst="ellipse">
            <a:avLst/>
          </a:pr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19CE4E64-2140-4544-AFF3-58A8857AB082}"/>
              </a:ext>
            </a:extLst>
          </p:cNvPr>
          <p:cNvGrpSpPr/>
          <p:nvPr/>
        </p:nvGrpSpPr>
        <p:grpSpPr>
          <a:xfrm>
            <a:off x="1634556" y="2112312"/>
            <a:ext cx="611814" cy="625162"/>
            <a:chOff x="1634556" y="2112312"/>
            <a:chExt cx="611814" cy="625162"/>
          </a:xfrm>
        </p:grpSpPr>
        <p:sp>
          <p:nvSpPr>
            <p:cNvPr id="75" name="Oval 74">
              <a:extLst>
                <a:ext uri="{FF2B5EF4-FFF2-40B4-BE49-F238E27FC236}">
                  <a16:creationId xmlns:a16="http://schemas.microsoft.com/office/drawing/2014/main" id="{1FA3660F-61E4-AF40-8A0C-E8A3580175AC}"/>
                </a:ext>
              </a:extLst>
            </p:cNvPr>
            <p:cNvSpPr/>
            <p:nvPr/>
          </p:nvSpPr>
          <p:spPr>
            <a:xfrm>
              <a:off x="2120370" y="2611474"/>
              <a:ext cx="126000" cy="12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BC0E1CA1-E3B1-E54F-BC0E-1265E65F5877}"/>
                </a:ext>
              </a:extLst>
            </p:cNvPr>
            <p:cNvSpPr/>
            <p:nvPr/>
          </p:nvSpPr>
          <p:spPr>
            <a:xfrm>
              <a:off x="1634556" y="2112312"/>
              <a:ext cx="126000" cy="12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5FA9A827-C8B8-004A-BD23-4EE84B55DA6C}"/>
              </a:ext>
            </a:extLst>
          </p:cNvPr>
          <p:cNvGrpSpPr/>
          <p:nvPr/>
        </p:nvGrpSpPr>
        <p:grpSpPr>
          <a:xfrm>
            <a:off x="1292388" y="1603863"/>
            <a:ext cx="1173073" cy="1259611"/>
            <a:chOff x="1292388" y="1603863"/>
            <a:chExt cx="1173073" cy="1259611"/>
          </a:xfrm>
        </p:grpSpPr>
        <p:sp>
          <p:nvSpPr>
            <p:cNvPr id="78" name="Oval 77">
              <a:extLst>
                <a:ext uri="{FF2B5EF4-FFF2-40B4-BE49-F238E27FC236}">
                  <a16:creationId xmlns:a16="http://schemas.microsoft.com/office/drawing/2014/main" id="{76AC9F6E-6D67-8E49-BFA7-AA9526E856FD}"/>
                </a:ext>
              </a:extLst>
            </p:cNvPr>
            <p:cNvSpPr/>
            <p:nvPr/>
          </p:nvSpPr>
          <p:spPr>
            <a:xfrm>
              <a:off x="1913527" y="1603863"/>
              <a:ext cx="126000" cy="1260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454AEA8-3B3E-434F-A4E3-18B5D32C550F}"/>
                </a:ext>
              </a:extLst>
            </p:cNvPr>
            <p:cNvSpPr/>
            <p:nvPr/>
          </p:nvSpPr>
          <p:spPr>
            <a:xfrm>
              <a:off x="2339461" y="1911898"/>
              <a:ext cx="126000" cy="1260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94CA16AD-41B1-D64D-AF20-08482D91DAD0}"/>
                </a:ext>
              </a:extLst>
            </p:cNvPr>
            <p:cNvSpPr/>
            <p:nvPr/>
          </p:nvSpPr>
          <p:spPr>
            <a:xfrm>
              <a:off x="2339461" y="2325862"/>
              <a:ext cx="126000" cy="1260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97C27A3B-967B-A346-8C8C-69279F563726}"/>
                </a:ext>
              </a:extLst>
            </p:cNvPr>
            <p:cNvSpPr/>
            <p:nvPr/>
          </p:nvSpPr>
          <p:spPr>
            <a:xfrm>
              <a:off x="1292388" y="2303943"/>
              <a:ext cx="126000" cy="1260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C6BA5D67-EA9D-0244-BB8B-D7F99C4861DB}"/>
                </a:ext>
              </a:extLst>
            </p:cNvPr>
            <p:cNvSpPr/>
            <p:nvPr/>
          </p:nvSpPr>
          <p:spPr>
            <a:xfrm>
              <a:off x="1500544" y="1774535"/>
              <a:ext cx="126000" cy="1260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22322A37-B33A-574C-8FF7-F3C7A9C2FA5F}"/>
                </a:ext>
              </a:extLst>
            </p:cNvPr>
            <p:cNvSpPr/>
            <p:nvPr/>
          </p:nvSpPr>
          <p:spPr>
            <a:xfrm>
              <a:off x="2028873" y="2083768"/>
              <a:ext cx="126000" cy="1260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8C7CE85A-E225-5349-A60E-6F2250FBD5BA}"/>
                </a:ext>
              </a:extLst>
            </p:cNvPr>
            <p:cNvSpPr/>
            <p:nvPr/>
          </p:nvSpPr>
          <p:spPr>
            <a:xfrm>
              <a:off x="1840992" y="2392869"/>
              <a:ext cx="126000" cy="1260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FE06230-C007-6B4F-9BBC-00D508E80A39}"/>
                </a:ext>
              </a:extLst>
            </p:cNvPr>
            <p:cNvSpPr/>
            <p:nvPr/>
          </p:nvSpPr>
          <p:spPr>
            <a:xfrm>
              <a:off x="1761514" y="2737474"/>
              <a:ext cx="126000" cy="1260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6432707A-CB6F-A1D7-A123-E8C819EAAA7E}"/>
              </a:ext>
            </a:extLst>
          </p:cNvPr>
          <p:cNvGrpSpPr/>
          <p:nvPr/>
        </p:nvGrpSpPr>
        <p:grpSpPr>
          <a:xfrm>
            <a:off x="894649" y="4304732"/>
            <a:ext cx="3084886" cy="2402588"/>
            <a:chOff x="1152188" y="3185459"/>
            <a:chExt cx="3988613" cy="2992320"/>
          </a:xfrm>
        </p:grpSpPr>
        <p:pic>
          <p:nvPicPr>
            <p:cNvPr id="9" name="Picture 4" descr="weight icon">
              <a:extLst>
                <a:ext uri="{FF2B5EF4-FFF2-40B4-BE49-F238E27FC236}">
                  <a16:creationId xmlns:a16="http://schemas.microsoft.com/office/drawing/2014/main" id="{BDB00EBD-DD9E-D232-1660-DD5DCBB134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65220"/>
            <a:stretch/>
          </p:blipFill>
          <p:spPr bwMode="auto">
            <a:xfrm>
              <a:off x="1251679" y="3185459"/>
              <a:ext cx="3480578" cy="299232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90734B60-BF85-47D2-A972-76800EC47C89}"/>
                </a:ext>
              </a:extLst>
            </p:cNvPr>
            <p:cNvGrpSpPr/>
            <p:nvPr/>
          </p:nvGrpSpPr>
          <p:grpSpPr>
            <a:xfrm>
              <a:off x="3657788" y="4601487"/>
              <a:ext cx="543645" cy="513621"/>
              <a:chOff x="3657788" y="4601487"/>
              <a:chExt cx="543645" cy="513621"/>
            </a:xfrm>
            <a:solidFill>
              <a:schemeClr val="bg1">
                <a:lumMod val="75000"/>
              </a:schemeClr>
            </a:solidFill>
          </p:grpSpPr>
          <p:sp>
            <p:nvSpPr>
              <p:cNvPr id="16" name="Oval 15">
                <a:extLst>
                  <a:ext uri="{FF2B5EF4-FFF2-40B4-BE49-F238E27FC236}">
                    <a16:creationId xmlns:a16="http://schemas.microsoft.com/office/drawing/2014/main" id="{05B112BC-ABF9-16C9-1AB2-2E3B08EBBF4F}"/>
                  </a:ext>
                </a:extLst>
              </p:cNvPr>
              <p:cNvSpPr/>
              <p:nvPr/>
            </p:nvSpPr>
            <p:spPr>
              <a:xfrm>
                <a:off x="3797003" y="4989108"/>
                <a:ext cx="126000" cy="12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B64E1DC-E498-73A9-5543-31D9D7DFEB44}"/>
                  </a:ext>
                </a:extLst>
              </p:cNvPr>
              <p:cNvSpPr/>
              <p:nvPr/>
            </p:nvSpPr>
            <p:spPr>
              <a:xfrm>
                <a:off x="3657788" y="4989108"/>
                <a:ext cx="126000" cy="12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8FAED25-3EAC-EF6A-D581-52661E986549}"/>
                  </a:ext>
                </a:extLst>
              </p:cNvPr>
              <p:cNvSpPr/>
              <p:nvPr/>
            </p:nvSpPr>
            <p:spPr>
              <a:xfrm>
                <a:off x="4075433" y="4989108"/>
                <a:ext cx="126000" cy="12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CB00D35-B360-4380-9638-575627B4A59E}"/>
                  </a:ext>
                </a:extLst>
              </p:cNvPr>
              <p:cNvSpPr/>
              <p:nvPr/>
            </p:nvSpPr>
            <p:spPr>
              <a:xfrm>
                <a:off x="3936218" y="4989108"/>
                <a:ext cx="126000" cy="12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71E081A-419F-F1EA-293D-2354605E5E2B}"/>
                  </a:ext>
                </a:extLst>
              </p:cNvPr>
              <p:cNvSpPr/>
              <p:nvPr/>
            </p:nvSpPr>
            <p:spPr>
              <a:xfrm>
                <a:off x="3860003" y="4863108"/>
                <a:ext cx="126000" cy="12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8B1CB01-8690-9753-99E4-83F2E242F26D}"/>
                  </a:ext>
                </a:extLst>
              </p:cNvPr>
              <p:cNvSpPr/>
              <p:nvPr/>
            </p:nvSpPr>
            <p:spPr>
              <a:xfrm>
                <a:off x="3720788" y="4863108"/>
                <a:ext cx="126000" cy="12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8FE0FCF-03B5-C80F-C25D-D04767C0BE70}"/>
                  </a:ext>
                </a:extLst>
              </p:cNvPr>
              <p:cNvSpPr/>
              <p:nvPr/>
            </p:nvSpPr>
            <p:spPr>
              <a:xfrm>
                <a:off x="3999218" y="4863108"/>
                <a:ext cx="126000" cy="12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CCF39A6-833E-620A-E7E2-12A6EF180537}"/>
                  </a:ext>
                </a:extLst>
              </p:cNvPr>
              <p:cNvSpPr/>
              <p:nvPr/>
            </p:nvSpPr>
            <p:spPr>
              <a:xfrm>
                <a:off x="3936218" y="4737108"/>
                <a:ext cx="126000" cy="12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DD65B7B-B044-388B-7B53-03AED9CD21A2}"/>
                  </a:ext>
                </a:extLst>
              </p:cNvPr>
              <p:cNvSpPr/>
              <p:nvPr/>
            </p:nvSpPr>
            <p:spPr>
              <a:xfrm>
                <a:off x="3797003" y="4737108"/>
                <a:ext cx="126000" cy="12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CB4193ED-DDE2-7BE7-EE3C-F6A1EB924ABD}"/>
                  </a:ext>
                </a:extLst>
              </p:cNvPr>
              <p:cNvSpPr/>
              <p:nvPr/>
            </p:nvSpPr>
            <p:spPr>
              <a:xfrm>
                <a:off x="3866181" y="4601487"/>
                <a:ext cx="126000" cy="12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61FEDE4F-D3AC-B7C7-9000-B3992874D51D}"/>
                </a:ext>
              </a:extLst>
            </p:cNvPr>
            <p:cNvGrpSpPr/>
            <p:nvPr/>
          </p:nvGrpSpPr>
          <p:grpSpPr>
            <a:xfrm>
              <a:off x="1979339" y="4461047"/>
              <a:ext cx="336150" cy="134025"/>
              <a:chOff x="1979339" y="4461047"/>
              <a:chExt cx="336150" cy="134025"/>
            </a:xfrm>
            <a:solidFill>
              <a:schemeClr val="accent1"/>
            </a:solidFill>
          </p:grpSpPr>
          <p:sp>
            <p:nvSpPr>
              <p:cNvPr id="14" name="Oval 13">
                <a:extLst>
                  <a:ext uri="{FF2B5EF4-FFF2-40B4-BE49-F238E27FC236}">
                    <a16:creationId xmlns:a16="http://schemas.microsoft.com/office/drawing/2014/main" id="{878872BE-F055-8774-BBA2-9CA33D7BF6C2}"/>
                  </a:ext>
                </a:extLst>
              </p:cNvPr>
              <p:cNvSpPr/>
              <p:nvPr/>
            </p:nvSpPr>
            <p:spPr>
              <a:xfrm>
                <a:off x="1979339" y="4461047"/>
                <a:ext cx="126000" cy="12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470D26A-4DAA-1E7B-4840-EBAA88713CEA}"/>
                  </a:ext>
                </a:extLst>
              </p:cNvPr>
              <p:cNvSpPr/>
              <p:nvPr/>
            </p:nvSpPr>
            <p:spPr>
              <a:xfrm>
                <a:off x="2189489" y="4469072"/>
                <a:ext cx="126000" cy="12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C70069F3-1A75-5103-6D59-B19AC09DE17F}"/>
                </a:ext>
              </a:extLst>
            </p:cNvPr>
            <p:cNvSpPr txBox="1"/>
            <p:nvPr/>
          </p:nvSpPr>
          <p:spPr>
            <a:xfrm>
              <a:off x="1152188" y="5667150"/>
              <a:ext cx="1905531" cy="390233"/>
            </a:xfrm>
            <a:prstGeom prst="rect">
              <a:avLst/>
            </a:prstGeom>
            <a:noFill/>
          </p:spPr>
          <p:txBody>
            <a:bodyPr wrap="square">
              <a:spAutoFit/>
            </a:bodyPr>
            <a:lstStyle/>
            <a:p>
              <a:r>
                <a:rPr lang="en-CA" sz="1400">
                  <a:latin typeface="Arial" panose="020B0604020202020204" pitchFamily="34" charset="0"/>
                </a:rPr>
                <a:t>Minority class</a:t>
              </a:r>
            </a:p>
          </p:txBody>
        </p:sp>
        <p:sp>
          <p:nvSpPr>
            <p:cNvPr id="13" name="TextBox 12">
              <a:extLst>
                <a:ext uri="{FF2B5EF4-FFF2-40B4-BE49-F238E27FC236}">
                  <a16:creationId xmlns:a16="http://schemas.microsoft.com/office/drawing/2014/main" id="{4B1F182E-B5BD-DA81-62DA-C70B185E19B4}"/>
                </a:ext>
              </a:extLst>
            </p:cNvPr>
            <p:cNvSpPr txBox="1"/>
            <p:nvPr/>
          </p:nvSpPr>
          <p:spPr>
            <a:xfrm>
              <a:off x="3262064" y="5651287"/>
              <a:ext cx="1878737" cy="421956"/>
            </a:xfrm>
            <a:prstGeom prst="rect">
              <a:avLst/>
            </a:prstGeom>
            <a:noFill/>
          </p:spPr>
          <p:txBody>
            <a:bodyPr wrap="square">
              <a:spAutoFit/>
            </a:bodyPr>
            <a:lstStyle/>
            <a:p>
              <a:r>
                <a:rPr lang="en-CA" sz="1400">
                  <a:latin typeface="Arial" panose="020B0604020202020204" pitchFamily="34" charset="0"/>
                </a:rPr>
                <a:t>Majority class</a:t>
              </a:r>
            </a:p>
          </p:txBody>
        </p:sp>
      </p:grpSp>
      <p:sp>
        <p:nvSpPr>
          <p:cNvPr id="61" name="TextBox 60">
            <a:extLst>
              <a:ext uri="{FF2B5EF4-FFF2-40B4-BE49-F238E27FC236}">
                <a16:creationId xmlns:a16="http://schemas.microsoft.com/office/drawing/2014/main" id="{EAE72D2C-EC74-A216-F3F9-129F72060597}"/>
              </a:ext>
            </a:extLst>
          </p:cNvPr>
          <p:cNvSpPr txBox="1"/>
          <p:nvPr/>
        </p:nvSpPr>
        <p:spPr>
          <a:xfrm>
            <a:off x="3044366" y="2826314"/>
            <a:ext cx="7647090" cy="461665"/>
          </a:xfrm>
          <a:prstGeom prst="rect">
            <a:avLst/>
          </a:prstGeom>
          <a:noFill/>
        </p:spPr>
        <p:txBody>
          <a:bodyPr wrap="square">
            <a:spAutoFit/>
          </a:bodyPr>
          <a:lstStyle/>
          <a:p>
            <a:r>
              <a:rPr lang="en-CA" sz="2400" b="1">
                <a:latin typeface="Arial" panose="020B0604020202020204" pitchFamily="34" charset="0"/>
              </a:rPr>
              <a:t>Challenges on Imbalanced Learning on Graphs</a:t>
            </a:r>
          </a:p>
        </p:txBody>
      </p:sp>
      <p:sp>
        <p:nvSpPr>
          <p:cNvPr id="7168" name="TextBox 7167">
            <a:extLst>
              <a:ext uri="{FF2B5EF4-FFF2-40B4-BE49-F238E27FC236}">
                <a16:creationId xmlns:a16="http://schemas.microsoft.com/office/drawing/2014/main" id="{EDA5B393-DF57-86F5-9C03-2919C2E5C504}"/>
              </a:ext>
            </a:extLst>
          </p:cNvPr>
          <p:cNvSpPr txBox="1"/>
          <p:nvPr/>
        </p:nvSpPr>
        <p:spPr>
          <a:xfrm>
            <a:off x="3494087" y="3287979"/>
            <a:ext cx="6675516" cy="1938992"/>
          </a:xfrm>
          <a:prstGeom prst="rect">
            <a:avLst/>
          </a:prstGeom>
          <a:noFill/>
        </p:spPr>
        <p:txBody>
          <a:bodyPr wrap="square">
            <a:spAutoFit/>
          </a:bodyPr>
          <a:lstStyle/>
          <a:p>
            <a:r>
              <a:rPr lang="en-CA" sz="2000" b="1">
                <a:latin typeface="Arial" panose="020B0604020202020204" pitchFamily="34" charset="0"/>
              </a:rPr>
              <a:t>Camouflage:</a:t>
            </a:r>
          </a:p>
          <a:p>
            <a:pPr marL="342900" indent="-342900">
              <a:buFont typeface="Arial" panose="020B0604020202020204" pitchFamily="34" charset="0"/>
              <a:buChar char="•"/>
            </a:pPr>
            <a:r>
              <a:rPr lang="en-CA" sz="2000">
                <a:latin typeface="Arial" panose="020B0604020202020204" pitchFamily="34" charset="0"/>
              </a:rPr>
              <a:t>redundant links between fraudsters and benign users</a:t>
            </a:r>
          </a:p>
          <a:p>
            <a:pPr marL="342900" indent="-342900">
              <a:buFont typeface="Arial" panose="020B0604020202020204" pitchFamily="34" charset="0"/>
              <a:buChar char="•"/>
            </a:pPr>
            <a:r>
              <a:rPr lang="en-CA" sz="2000">
                <a:latin typeface="Arial" panose="020B0604020202020204" pitchFamily="34" charset="0"/>
              </a:rPr>
              <a:t>lack necessary links among fraudsters</a:t>
            </a:r>
          </a:p>
          <a:p>
            <a:r>
              <a:rPr lang="en-CA" sz="2000" b="1">
                <a:latin typeface="Arial" panose="020B0604020202020204" pitchFamily="34" charset="0"/>
              </a:rPr>
              <a:t>GNN’s Message Aggregation:</a:t>
            </a:r>
          </a:p>
          <a:p>
            <a:pPr marL="342900" indent="-342900">
              <a:buFont typeface="Arial" panose="020B0604020202020204" pitchFamily="34" charset="0"/>
              <a:buChar char="•"/>
            </a:pPr>
            <a:r>
              <a:rPr lang="en-CA" sz="2000">
                <a:latin typeface="Arial" panose="020B0604020202020204" pitchFamily="34" charset="0"/>
              </a:rPr>
              <a:t>Most neighbors belong to the majority class, the prediction would be biased</a:t>
            </a:r>
          </a:p>
        </p:txBody>
      </p:sp>
      <p:pic>
        <p:nvPicPr>
          <p:cNvPr id="7169" name="Picture 7168">
            <a:extLst>
              <a:ext uri="{FF2B5EF4-FFF2-40B4-BE49-F238E27FC236}">
                <a16:creationId xmlns:a16="http://schemas.microsoft.com/office/drawing/2014/main" id="{C234049B-DFFF-2ABA-1F02-82F3C83C00C5}"/>
              </a:ext>
            </a:extLst>
          </p:cNvPr>
          <p:cNvPicPr>
            <a:picLocks noChangeAspect="1"/>
          </p:cNvPicPr>
          <p:nvPr/>
        </p:nvPicPr>
        <p:blipFill>
          <a:blip r:embed="rId4"/>
          <a:stretch>
            <a:fillRect/>
          </a:stretch>
        </p:blipFill>
        <p:spPr>
          <a:xfrm>
            <a:off x="8539510" y="4695839"/>
            <a:ext cx="3158155" cy="2047632"/>
          </a:xfrm>
          <a:prstGeom prst="rect">
            <a:avLst/>
          </a:prstGeom>
        </p:spPr>
      </p:pic>
    </p:spTree>
    <p:extLst>
      <p:ext uri="{BB962C8B-B14F-4D97-AF65-F5344CB8AC3E}">
        <p14:creationId xmlns:p14="http://schemas.microsoft.com/office/powerpoint/2010/main" val="1114641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4" descr="weight icon">
            <a:extLst>
              <a:ext uri="{FF2B5EF4-FFF2-40B4-BE49-F238E27FC236}">
                <a16:creationId xmlns:a16="http://schemas.microsoft.com/office/drawing/2014/main" id="{3CA896E5-1131-0C4C-8ABC-DCADF62E8F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6606"/>
          <a:stretch/>
        </p:blipFill>
        <p:spPr bwMode="auto">
          <a:xfrm>
            <a:off x="2396759" y="1841094"/>
            <a:ext cx="3341774" cy="2992320"/>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76B37FA1-9BD7-F742-BE35-5C3AF8DA3A8C}"/>
              </a:ext>
            </a:extLst>
          </p:cNvPr>
          <p:cNvGrpSpPr/>
          <p:nvPr/>
        </p:nvGrpSpPr>
        <p:grpSpPr>
          <a:xfrm>
            <a:off x="4865868" y="3389754"/>
            <a:ext cx="404430" cy="387621"/>
            <a:chOff x="3720788" y="4601487"/>
            <a:chExt cx="404430" cy="387621"/>
          </a:xfrm>
          <a:solidFill>
            <a:schemeClr val="bg1">
              <a:lumMod val="75000"/>
            </a:schemeClr>
          </a:solidFill>
        </p:grpSpPr>
        <p:sp>
          <p:nvSpPr>
            <p:cNvPr id="29" name="Oval 28">
              <a:extLst>
                <a:ext uri="{FF2B5EF4-FFF2-40B4-BE49-F238E27FC236}">
                  <a16:creationId xmlns:a16="http://schemas.microsoft.com/office/drawing/2014/main" id="{B5DB6A1F-E14A-6344-81C4-D52185498B75}"/>
                </a:ext>
              </a:extLst>
            </p:cNvPr>
            <p:cNvSpPr/>
            <p:nvPr/>
          </p:nvSpPr>
          <p:spPr>
            <a:xfrm>
              <a:off x="3860003" y="4863108"/>
              <a:ext cx="126000" cy="12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437AB62-05E6-7241-8AC9-8B41D8FEDDBD}"/>
                </a:ext>
              </a:extLst>
            </p:cNvPr>
            <p:cNvSpPr/>
            <p:nvPr/>
          </p:nvSpPr>
          <p:spPr>
            <a:xfrm>
              <a:off x="3720788" y="4863108"/>
              <a:ext cx="126000" cy="12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412A9C9-8297-F74F-9747-E647C2786B20}"/>
                </a:ext>
              </a:extLst>
            </p:cNvPr>
            <p:cNvSpPr/>
            <p:nvPr/>
          </p:nvSpPr>
          <p:spPr>
            <a:xfrm>
              <a:off x="3999218" y="4863108"/>
              <a:ext cx="126000" cy="12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DBD9D35-EFB2-7045-AEF0-2E7EC7A19FC3}"/>
                </a:ext>
              </a:extLst>
            </p:cNvPr>
            <p:cNvSpPr/>
            <p:nvPr/>
          </p:nvSpPr>
          <p:spPr>
            <a:xfrm>
              <a:off x="3936218" y="4737108"/>
              <a:ext cx="126000" cy="12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B4EA991-C5D1-3A40-A813-007B56A67F23}"/>
                </a:ext>
              </a:extLst>
            </p:cNvPr>
            <p:cNvSpPr/>
            <p:nvPr/>
          </p:nvSpPr>
          <p:spPr>
            <a:xfrm>
              <a:off x="3797003" y="4737108"/>
              <a:ext cx="126000" cy="12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B99655A-45D2-4F48-82F5-947474CA6E78}"/>
                </a:ext>
              </a:extLst>
            </p:cNvPr>
            <p:cNvSpPr/>
            <p:nvPr/>
          </p:nvSpPr>
          <p:spPr>
            <a:xfrm>
              <a:off x="3866181" y="4601487"/>
              <a:ext cx="126000" cy="12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072F4A37-9988-074D-BB77-6B739AF822CA}"/>
              </a:ext>
            </a:extLst>
          </p:cNvPr>
          <p:cNvGrpSpPr/>
          <p:nvPr/>
        </p:nvGrpSpPr>
        <p:grpSpPr>
          <a:xfrm>
            <a:off x="3047418" y="3141839"/>
            <a:ext cx="316900" cy="127600"/>
            <a:chOff x="1902338" y="4469072"/>
            <a:chExt cx="316900" cy="127600"/>
          </a:xfrm>
          <a:solidFill>
            <a:schemeClr val="accent1"/>
          </a:solidFill>
        </p:grpSpPr>
        <p:sp>
          <p:nvSpPr>
            <p:cNvPr id="59" name="Oval 58">
              <a:extLst>
                <a:ext uri="{FF2B5EF4-FFF2-40B4-BE49-F238E27FC236}">
                  <a16:creationId xmlns:a16="http://schemas.microsoft.com/office/drawing/2014/main" id="{0855F05B-43B9-A046-A7AC-831A88D1B64D}"/>
                </a:ext>
              </a:extLst>
            </p:cNvPr>
            <p:cNvSpPr/>
            <p:nvPr/>
          </p:nvSpPr>
          <p:spPr>
            <a:xfrm>
              <a:off x="1902338" y="4470672"/>
              <a:ext cx="126000" cy="12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7310FF27-06A6-B944-BC27-FC8EC3479C54}"/>
                </a:ext>
              </a:extLst>
            </p:cNvPr>
            <p:cNvSpPr/>
            <p:nvPr/>
          </p:nvSpPr>
          <p:spPr>
            <a:xfrm>
              <a:off x="2093238" y="4469072"/>
              <a:ext cx="126000" cy="12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CA" sz="4000"/>
              <a:t>Algorithm of </a:t>
            </a:r>
            <a:r>
              <a:rPr lang="en-CA" sz="4000">
                <a:solidFill>
                  <a:srgbClr val="FF0000"/>
                </a:solidFill>
              </a:rPr>
              <a:t>P</a:t>
            </a:r>
            <a:r>
              <a:rPr lang="en-CA" sz="4000"/>
              <a:t>C-GNN</a:t>
            </a:r>
          </a:p>
          <a:p>
            <a:endParaRPr lang="en-US" sz="4000"/>
          </a:p>
        </p:txBody>
      </p:sp>
      <p:sp>
        <p:nvSpPr>
          <p:cNvPr id="71" name="TextBox 70">
            <a:extLst>
              <a:ext uri="{FF2B5EF4-FFF2-40B4-BE49-F238E27FC236}">
                <a16:creationId xmlns:a16="http://schemas.microsoft.com/office/drawing/2014/main" id="{CD1BC4B3-793E-A74D-9973-A4550A781BAA}"/>
              </a:ext>
            </a:extLst>
          </p:cNvPr>
          <p:cNvSpPr txBox="1"/>
          <p:nvPr/>
        </p:nvSpPr>
        <p:spPr>
          <a:xfrm>
            <a:off x="1251677" y="1384345"/>
            <a:ext cx="9398394" cy="830997"/>
          </a:xfrm>
          <a:prstGeom prst="rect">
            <a:avLst/>
          </a:prstGeom>
          <a:noFill/>
        </p:spPr>
        <p:txBody>
          <a:bodyPr wrap="square">
            <a:spAutoFit/>
          </a:bodyPr>
          <a:lstStyle/>
          <a:p>
            <a:pPr marL="342900" indent="-342900">
              <a:buFont typeface="Arial" panose="020B0604020202020204" pitchFamily="34" charset="0"/>
              <a:buChar char="•"/>
            </a:pPr>
            <a:r>
              <a:rPr lang="en-CA" sz="2400" b="1">
                <a:latin typeface="Arial" panose="020B0604020202020204" pitchFamily="34" charset="0"/>
              </a:rPr>
              <a:t>Pick </a:t>
            </a:r>
            <a:r>
              <a:rPr lang="en-CA" sz="2400">
                <a:latin typeface="Arial" panose="020B0604020202020204" pitchFamily="34" charset="0"/>
              </a:rPr>
              <a:t>nodes from the whole graph </a:t>
            </a:r>
            <a:r>
              <a:rPr lang="en-CA" sz="2400">
                <a:latin typeface="Roboto" panose="02000000000000000000" pitchFamily="2" charset="0"/>
                <a:cs typeface="Times New Roman" panose="02020603050405020304" pitchFamily="18" charset="0"/>
              </a:rPr>
              <a:t>for </a:t>
            </a:r>
            <a:r>
              <a:rPr lang="en-CA" sz="2400">
                <a:effectLst/>
                <a:latin typeface="Roboto" panose="02000000000000000000" pitchFamily="2" charset="0"/>
                <a:ea typeface="Times New Roman" panose="02020603050405020304" pitchFamily="18" charset="0"/>
                <a:cs typeface="Times New Roman" panose="02020603050405020304" pitchFamily="18" charset="0"/>
              </a:rPr>
              <a:t>construction of a label balanced sub-graph</a:t>
            </a:r>
            <a:endParaRPr lang="en-CA" sz="2400">
              <a:latin typeface="Arial" panose="020B0604020202020204" pitchFamily="34" charset="0"/>
            </a:endParaRPr>
          </a:p>
        </p:txBody>
      </p:sp>
      <p:sp>
        <p:nvSpPr>
          <p:cNvPr id="67" name="TextBox 66">
            <a:extLst>
              <a:ext uri="{FF2B5EF4-FFF2-40B4-BE49-F238E27FC236}">
                <a16:creationId xmlns:a16="http://schemas.microsoft.com/office/drawing/2014/main" id="{90CB0DEF-0960-7E4B-871F-0BBC98B9961D}"/>
              </a:ext>
            </a:extLst>
          </p:cNvPr>
          <p:cNvSpPr txBox="1"/>
          <p:nvPr/>
        </p:nvSpPr>
        <p:spPr>
          <a:xfrm>
            <a:off x="786976" y="2956449"/>
            <a:ext cx="2120739" cy="400110"/>
          </a:xfrm>
          <a:prstGeom prst="rect">
            <a:avLst/>
          </a:prstGeom>
          <a:noFill/>
        </p:spPr>
        <p:txBody>
          <a:bodyPr wrap="square">
            <a:spAutoFit/>
          </a:bodyPr>
          <a:lstStyle/>
          <a:p>
            <a:r>
              <a:rPr lang="en-CA" sz="2000">
                <a:latin typeface="Arial" panose="020B0604020202020204" pitchFamily="34" charset="0"/>
              </a:rPr>
              <a:t>Label Frequency</a:t>
            </a:r>
          </a:p>
        </p:txBody>
      </p:sp>
      <p:grpSp>
        <p:nvGrpSpPr>
          <p:cNvPr id="8" name="Group 7">
            <a:extLst>
              <a:ext uri="{FF2B5EF4-FFF2-40B4-BE49-F238E27FC236}">
                <a16:creationId xmlns:a16="http://schemas.microsoft.com/office/drawing/2014/main" id="{153BACA1-7F17-7A46-8222-76D75268D9C8}"/>
              </a:ext>
            </a:extLst>
          </p:cNvPr>
          <p:cNvGrpSpPr/>
          <p:nvPr/>
        </p:nvGrpSpPr>
        <p:grpSpPr>
          <a:xfrm>
            <a:off x="7551737" y="1841094"/>
            <a:ext cx="3231532" cy="2992320"/>
            <a:chOff x="7709836" y="2000269"/>
            <a:chExt cx="3231532" cy="2992320"/>
          </a:xfrm>
        </p:grpSpPr>
        <p:pic>
          <p:nvPicPr>
            <p:cNvPr id="23" name="Picture 4" descr="weight icon">
              <a:extLst>
                <a:ext uri="{FF2B5EF4-FFF2-40B4-BE49-F238E27FC236}">
                  <a16:creationId xmlns:a16="http://schemas.microsoft.com/office/drawing/2014/main" id="{54275787-DE09-1546-BF0B-F5DFF64D4A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747" r="33961"/>
            <a:stretch/>
          </p:blipFill>
          <p:spPr bwMode="auto">
            <a:xfrm>
              <a:off x="7709836" y="2000269"/>
              <a:ext cx="3231532" cy="299232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F7F7C53C-BF8A-D34C-B7DF-12AA40B4F326}"/>
                </a:ext>
              </a:extLst>
            </p:cNvPr>
            <p:cNvGrpSpPr/>
            <p:nvPr/>
          </p:nvGrpSpPr>
          <p:grpSpPr>
            <a:xfrm>
              <a:off x="8194898" y="3567214"/>
              <a:ext cx="451650" cy="134025"/>
              <a:chOff x="8194898" y="3567214"/>
              <a:chExt cx="451650" cy="134025"/>
            </a:xfrm>
          </p:grpSpPr>
          <p:grpSp>
            <p:nvGrpSpPr>
              <p:cNvPr id="61" name="Group 60">
                <a:extLst>
                  <a:ext uri="{FF2B5EF4-FFF2-40B4-BE49-F238E27FC236}">
                    <a16:creationId xmlns:a16="http://schemas.microsoft.com/office/drawing/2014/main" id="{4C1CF4B5-D994-6248-AA6F-8D004D880174}"/>
                  </a:ext>
                </a:extLst>
              </p:cNvPr>
              <p:cNvGrpSpPr/>
              <p:nvPr/>
            </p:nvGrpSpPr>
            <p:grpSpPr>
              <a:xfrm>
                <a:off x="8194898" y="3567214"/>
                <a:ext cx="451650" cy="134025"/>
                <a:chOff x="1911964" y="4461047"/>
                <a:chExt cx="451650" cy="134025"/>
              </a:xfrm>
            </p:grpSpPr>
            <p:sp>
              <p:nvSpPr>
                <p:cNvPr id="62" name="Oval 61">
                  <a:extLst>
                    <a:ext uri="{FF2B5EF4-FFF2-40B4-BE49-F238E27FC236}">
                      <a16:creationId xmlns:a16="http://schemas.microsoft.com/office/drawing/2014/main" id="{6A5CF8A5-071D-6D4F-8EAA-204E68BE2DD1}"/>
                    </a:ext>
                  </a:extLst>
                </p:cNvPr>
                <p:cNvSpPr/>
                <p:nvPr/>
              </p:nvSpPr>
              <p:spPr>
                <a:xfrm>
                  <a:off x="1911964" y="4461047"/>
                  <a:ext cx="126000" cy="12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11474AEA-57F8-4240-B404-BB12B0812AF6}"/>
                    </a:ext>
                  </a:extLst>
                </p:cNvPr>
                <p:cNvSpPr/>
                <p:nvPr/>
              </p:nvSpPr>
              <p:spPr>
                <a:xfrm>
                  <a:off x="2237614" y="4469072"/>
                  <a:ext cx="126000" cy="12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Oval 71">
                <a:extLst>
                  <a:ext uri="{FF2B5EF4-FFF2-40B4-BE49-F238E27FC236}">
                    <a16:creationId xmlns:a16="http://schemas.microsoft.com/office/drawing/2014/main" id="{BE395269-0C31-D448-A93C-624B45A144ED}"/>
                  </a:ext>
                </a:extLst>
              </p:cNvPr>
              <p:cNvSpPr/>
              <p:nvPr/>
            </p:nvSpPr>
            <p:spPr>
              <a:xfrm>
                <a:off x="8355315" y="3573633"/>
                <a:ext cx="126000" cy="12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9F0F2926-B199-0D44-80E4-D5C72C5A4AAA}"/>
                </a:ext>
              </a:extLst>
            </p:cNvPr>
            <p:cNvGrpSpPr/>
            <p:nvPr/>
          </p:nvGrpSpPr>
          <p:grpSpPr>
            <a:xfrm>
              <a:off x="10045821" y="3559189"/>
              <a:ext cx="451650" cy="134025"/>
              <a:chOff x="8194898" y="3567214"/>
              <a:chExt cx="451650" cy="134025"/>
            </a:xfrm>
            <a:solidFill>
              <a:schemeClr val="accent1"/>
            </a:solidFill>
          </p:grpSpPr>
          <p:grpSp>
            <p:nvGrpSpPr>
              <p:cNvPr id="74" name="Group 73">
                <a:extLst>
                  <a:ext uri="{FF2B5EF4-FFF2-40B4-BE49-F238E27FC236}">
                    <a16:creationId xmlns:a16="http://schemas.microsoft.com/office/drawing/2014/main" id="{F2DE250F-A13B-664C-A3F8-913016930770}"/>
                  </a:ext>
                </a:extLst>
              </p:cNvPr>
              <p:cNvGrpSpPr/>
              <p:nvPr/>
            </p:nvGrpSpPr>
            <p:grpSpPr>
              <a:xfrm>
                <a:off x="8194898" y="3567214"/>
                <a:ext cx="451650" cy="134025"/>
                <a:chOff x="1911964" y="4461047"/>
                <a:chExt cx="451650" cy="134025"/>
              </a:xfrm>
              <a:grpFill/>
            </p:grpSpPr>
            <p:sp>
              <p:nvSpPr>
                <p:cNvPr id="76" name="Oval 75">
                  <a:extLst>
                    <a:ext uri="{FF2B5EF4-FFF2-40B4-BE49-F238E27FC236}">
                      <a16:creationId xmlns:a16="http://schemas.microsoft.com/office/drawing/2014/main" id="{6EE43227-2785-0543-B7BC-959688D1D9C4}"/>
                    </a:ext>
                  </a:extLst>
                </p:cNvPr>
                <p:cNvSpPr/>
                <p:nvPr/>
              </p:nvSpPr>
              <p:spPr>
                <a:xfrm>
                  <a:off x="1911964" y="4461047"/>
                  <a:ext cx="126000" cy="126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496677EC-A192-0343-B9D8-F9D333681677}"/>
                    </a:ext>
                  </a:extLst>
                </p:cNvPr>
                <p:cNvSpPr/>
                <p:nvPr/>
              </p:nvSpPr>
              <p:spPr>
                <a:xfrm>
                  <a:off x="2237614" y="4469072"/>
                  <a:ext cx="126000" cy="126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Oval 74">
                <a:extLst>
                  <a:ext uri="{FF2B5EF4-FFF2-40B4-BE49-F238E27FC236}">
                    <a16:creationId xmlns:a16="http://schemas.microsoft.com/office/drawing/2014/main" id="{2F8C1C95-14EA-6D4E-A670-A46EFB32E4F0}"/>
                  </a:ext>
                </a:extLst>
              </p:cNvPr>
              <p:cNvSpPr/>
              <p:nvPr/>
            </p:nvSpPr>
            <p:spPr>
              <a:xfrm>
                <a:off x="8355315" y="3573633"/>
                <a:ext cx="126000" cy="126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 name="Group 9">
            <a:extLst>
              <a:ext uri="{FF2B5EF4-FFF2-40B4-BE49-F238E27FC236}">
                <a16:creationId xmlns:a16="http://schemas.microsoft.com/office/drawing/2014/main" id="{BED87AB4-55D7-EE4B-B233-785ECA8B58A8}"/>
              </a:ext>
            </a:extLst>
          </p:cNvPr>
          <p:cNvGrpSpPr/>
          <p:nvPr/>
        </p:nvGrpSpPr>
        <p:grpSpPr>
          <a:xfrm>
            <a:off x="1127667" y="3514457"/>
            <a:ext cx="1238418" cy="707886"/>
            <a:chOff x="1095341" y="2970897"/>
            <a:chExt cx="1238418" cy="707886"/>
          </a:xfrm>
        </p:grpSpPr>
        <p:sp>
          <p:nvSpPr>
            <p:cNvPr id="78" name="TextBox 77">
              <a:extLst>
                <a:ext uri="{FF2B5EF4-FFF2-40B4-BE49-F238E27FC236}">
                  <a16:creationId xmlns:a16="http://schemas.microsoft.com/office/drawing/2014/main" id="{F4533C30-C4C3-F840-8A56-4004DD7DF02E}"/>
                </a:ext>
              </a:extLst>
            </p:cNvPr>
            <p:cNvSpPr txBox="1"/>
            <p:nvPr/>
          </p:nvSpPr>
          <p:spPr>
            <a:xfrm>
              <a:off x="1095341" y="2970897"/>
              <a:ext cx="1238418" cy="707886"/>
            </a:xfrm>
            <a:prstGeom prst="rect">
              <a:avLst/>
            </a:prstGeom>
            <a:noFill/>
          </p:spPr>
          <p:txBody>
            <a:bodyPr wrap="square">
              <a:spAutoFit/>
            </a:bodyPr>
            <a:lstStyle/>
            <a:p>
              <a:r>
                <a:rPr lang="en-CA" sz="2000">
                  <a:latin typeface="Arial" panose="020B0604020202020204" pitchFamily="34" charset="0"/>
                </a:rPr>
                <a:t>LF(  ) = 3</a:t>
              </a:r>
            </a:p>
            <a:p>
              <a:r>
                <a:rPr lang="en-CA" sz="2000">
                  <a:latin typeface="Arial" panose="020B0604020202020204" pitchFamily="34" charset="0"/>
                </a:rPr>
                <a:t>LF(  ) = </a:t>
              </a:r>
              <a:r>
                <a:rPr lang="en-US" altLang="zh-CN" sz="2000">
                  <a:latin typeface="Arial" panose="020B0604020202020204" pitchFamily="34" charset="0"/>
                </a:rPr>
                <a:t>6</a:t>
              </a:r>
              <a:endParaRPr lang="en-CA" sz="2000">
                <a:latin typeface="Arial" panose="020B0604020202020204" pitchFamily="34" charset="0"/>
              </a:endParaRPr>
            </a:p>
          </p:txBody>
        </p:sp>
        <p:sp>
          <p:nvSpPr>
            <p:cNvPr id="79" name="Oval 78">
              <a:extLst>
                <a:ext uri="{FF2B5EF4-FFF2-40B4-BE49-F238E27FC236}">
                  <a16:creationId xmlns:a16="http://schemas.microsoft.com/office/drawing/2014/main" id="{0A29B065-22DE-8B48-B18F-0F0874329B8D}"/>
                </a:ext>
              </a:extLst>
            </p:cNvPr>
            <p:cNvSpPr/>
            <p:nvPr/>
          </p:nvSpPr>
          <p:spPr>
            <a:xfrm>
              <a:off x="1571123" y="3143433"/>
              <a:ext cx="126000" cy="12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225A8B1-6D6A-F348-A072-343FB09576FF}"/>
                </a:ext>
              </a:extLst>
            </p:cNvPr>
            <p:cNvSpPr/>
            <p:nvPr/>
          </p:nvSpPr>
          <p:spPr>
            <a:xfrm>
              <a:off x="1571123" y="3425458"/>
              <a:ext cx="126000" cy="126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95F1988A-D56B-A543-8048-221EEBB1A2CB}"/>
              </a:ext>
            </a:extLst>
          </p:cNvPr>
          <p:cNvGrpSpPr/>
          <p:nvPr/>
        </p:nvGrpSpPr>
        <p:grpSpPr>
          <a:xfrm>
            <a:off x="5973268" y="3414458"/>
            <a:ext cx="1633015" cy="707886"/>
            <a:chOff x="1068291" y="2980267"/>
            <a:chExt cx="1633015" cy="707886"/>
          </a:xfrm>
        </p:grpSpPr>
        <p:sp>
          <p:nvSpPr>
            <p:cNvPr id="82" name="TextBox 81">
              <a:extLst>
                <a:ext uri="{FF2B5EF4-FFF2-40B4-BE49-F238E27FC236}">
                  <a16:creationId xmlns:a16="http://schemas.microsoft.com/office/drawing/2014/main" id="{0968058D-CE96-564B-A7A7-6ABDE366F952}"/>
                </a:ext>
              </a:extLst>
            </p:cNvPr>
            <p:cNvSpPr txBox="1"/>
            <p:nvPr/>
          </p:nvSpPr>
          <p:spPr>
            <a:xfrm>
              <a:off x="1068291" y="2980267"/>
              <a:ext cx="1633015" cy="707886"/>
            </a:xfrm>
            <a:prstGeom prst="rect">
              <a:avLst/>
            </a:prstGeom>
            <a:noFill/>
          </p:spPr>
          <p:txBody>
            <a:bodyPr wrap="square">
              <a:spAutoFit/>
            </a:bodyPr>
            <a:lstStyle/>
            <a:p>
              <a:r>
                <a:rPr lang="en-CA" sz="2000">
                  <a:latin typeface="Arial" panose="020B0604020202020204" pitchFamily="34" charset="0"/>
                </a:rPr>
                <a:t>  P(  ) = 1/3</a:t>
              </a:r>
            </a:p>
            <a:p>
              <a:r>
                <a:rPr lang="en-CA" sz="2000">
                  <a:latin typeface="Arial" panose="020B0604020202020204" pitchFamily="34" charset="0"/>
                </a:rPr>
                <a:t>  P(  ) = 1/</a:t>
              </a:r>
              <a:r>
                <a:rPr lang="en-US" altLang="zh-CN" sz="2000">
                  <a:latin typeface="Arial" panose="020B0604020202020204" pitchFamily="34" charset="0"/>
                </a:rPr>
                <a:t>6</a:t>
              </a:r>
              <a:endParaRPr lang="en-CA" sz="2000">
                <a:latin typeface="Arial" panose="020B0604020202020204" pitchFamily="34" charset="0"/>
              </a:endParaRPr>
            </a:p>
          </p:txBody>
        </p:sp>
        <p:sp>
          <p:nvSpPr>
            <p:cNvPr id="83" name="Oval 82">
              <a:extLst>
                <a:ext uri="{FF2B5EF4-FFF2-40B4-BE49-F238E27FC236}">
                  <a16:creationId xmlns:a16="http://schemas.microsoft.com/office/drawing/2014/main" id="{CDC1E5BB-275E-AC46-BC5A-E549B5968118}"/>
                </a:ext>
              </a:extLst>
            </p:cNvPr>
            <p:cNvSpPr/>
            <p:nvPr/>
          </p:nvSpPr>
          <p:spPr>
            <a:xfrm>
              <a:off x="1562599" y="3467153"/>
              <a:ext cx="126000" cy="126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55EE3B88-CBBD-1D4C-9C61-D0A6E6B3D79D}"/>
                </a:ext>
              </a:extLst>
            </p:cNvPr>
            <p:cNvSpPr/>
            <p:nvPr/>
          </p:nvSpPr>
          <p:spPr>
            <a:xfrm>
              <a:off x="1562599" y="3125149"/>
              <a:ext cx="126000" cy="12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 name="TextBox 84">
            <a:extLst>
              <a:ext uri="{FF2B5EF4-FFF2-40B4-BE49-F238E27FC236}">
                <a16:creationId xmlns:a16="http://schemas.microsoft.com/office/drawing/2014/main" id="{9D809AB4-D592-6143-9CF7-5E5540877FD6}"/>
              </a:ext>
            </a:extLst>
          </p:cNvPr>
          <p:cNvSpPr txBox="1"/>
          <p:nvPr/>
        </p:nvSpPr>
        <p:spPr>
          <a:xfrm>
            <a:off x="5422346" y="2990574"/>
            <a:ext cx="2535842" cy="400110"/>
          </a:xfrm>
          <a:prstGeom prst="rect">
            <a:avLst/>
          </a:prstGeom>
          <a:noFill/>
        </p:spPr>
        <p:txBody>
          <a:bodyPr wrap="square">
            <a:spAutoFit/>
          </a:bodyPr>
          <a:lstStyle/>
          <a:p>
            <a:r>
              <a:rPr lang="en-CA" sz="2000">
                <a:latin typeface="Arial" panose="020B0604020202020204" pitchFamily="34" charset="0"/>
              </a:rPr>
              <a:t>Sampling Probability</a:t>
            </a:r>
          </a:p>
        </p:txBody>
      </p:sp>
      <p:pic>
        <p:nvPicPr>
          <p:cNvPr id="12" name="Picture 11">
            <a:extLst>
              <a:ext uri="{FF2B5EF4-FFF2-40B4-BE49-F238E27FC236}">
                <a16:creationId xmlns:a16="http://schemas.microsoft.com/office/drawing/2014/main" id="{A03B814F-9FAF-944A-B2E2-45CAA4FA34D1}"/>
              </a:ext>
            </a:extLst>
          </p:cNvPr>
          <p:cNvPicPr>
            <a:picLocks noChangeAspect="1"/>
          </p:cNvPicPr>
          <p:nvPr/>
        </p:nvPicPr>
        <p:blipFill>
          <a:blip r:embed="rId4"/>
          <a:stretch>
            <a:fillRect/>
          </a:stretch>
        </p:blipFill>
        <p:spPr>
          <a:xfrm>
            <a:off x="1847345" y="4710525"/>
            <a:ext cx="2509840" cy="1978094"/>
          </a:xfrm>
          <a:prstGeom prst="rect">
            <a:avLst/>
          </a:prstGeom>
        </p:spPr>
      </p:pic>
      <p:sp>
        <p:nvSpPr>
          <p:cNvPr id="38" name="Oval 37">
            <a:extLst>
              <a:ext uri="{FF2B5EF4-FFF2-40B4-BE49-F238E27FC236}">
                <a16:creationId xmlns:a16="http://schemas.microsoft.com/office/drawing/2014/main" id="{C4A62C21-D92C-D64E-801B-B5E0C73E7624}"/>
              </a:ext>
            </a:extLst>
          </p:cNvPr>
          <p:cNvSpPr/>
          <p:nvPr/>
        </p:nvSpPr>
        <p:spPr>
          <a:xfrm>
            <a:off x="3438844" y="3149860"/>
            <a:ext cx="126000" cy="12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3BF7762-5E22-D747-BA8E-C7C268846A37}"/>
              </a:ext>
            </a:extLst>
          </p:cNvPr>
          <p:cNvPicPr>
            <a:picLocks noChangeAspect="1"/>
          </p:cNvPicPr>
          <p:nvPr/>
        </p:nvPicPr>
        <p:blipFill>
          <a:blip r:embed="rId5"/>
          <a:stretch>
            <a:fillRect/>
          </a:stretch>
        </p:blipFill>
        <p:spPr>
          <a:xfrm>
            <a:off x="7740530" y="4729985"/>
            <a:ext cx="2535842" cy="1939174"/>
          </a:xfrm>
          <a:prstGeom prst="rect">
            <a:avLst/>
          </a:prstGeom>
        </p:spPr>
      </p:pic>
      <p:pic>
        <p:nvPicPr>
          <p:cNvPr id="3" name="Picture 2">
            <a:extLst>
              <a:ext uri="{FF2B5EF4-FFF2-40B4-BE49-F238E27FC236}">
                <a16:creationId xmlns:a16="http://schemas.microsoft.com/office/drawing/2014/main" id="{2F3CEDC1-B474-FA4A-9D05-8FE30AA51F1C}"/>
              </a:ext>
            </a:extLst>
          </p:cNvPr>
          <p:cNvPicPr>
            <a:picLocks noChangeAspect="1"/>
          </p:cNvPicPr>
          <p:nvPr/>
        </p:nvPicPr>
        <p:blipFill>
          <a:blip r:embed="rId6"/>
          <a:stretch>
            <a:fillRect/>
          </a:stretch>
        </p:blipFill>
        <p:spPr>
          <a:xfrm>
            <a:off x="4979656" y="5407074"/>
            <a:ext cx="2138403" cy="707885"/>
          </a:xfrm>
          <a:prstGeom prst="rect">
            <a:avLst/>
          </a:prstGeom>
        </p:spPr>
      </p:pic>
    </p:spTree>
    <p:extLst>
      <p:ext uri="{BB962C8B-B14F-4D97-AF65-F5344CB8AC3E}">
        <p14:creationId xmlns:p14="http://schemas.microsoft.com/office/powerpoint/2010/main" val="589511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CA" sz="4000"/>
              <a:t>Algorithm of </a:t>
            </a:r>
            <a:r>
              <a:rPr lang="en-CA" sz="4000" err="1">
                <a:solidFill>
                  <a:schemeClr val="tx1"/>
                </a:solidFill>
              </a:rPr>
              <a:t>p</a:t>
            </a:r>
            <a:r>
              <a:rPr lang="en-CA" sz="4000" err="1">
                <a:solidFill>
                  <a:srgbClr val="FF0000"/>
                </a:solidFill>
              </a:rPr>
              <a:t>C</a:t>
            </a:r>
            <a:r>
              <a:rPr lang="en-CA" sz="4000"/>
              <a:t>-GNN</a:t>
            </a:r>
          </a:p>
          <a:p>
            <a:endParaRPr lang="en-US" sz="4000"/>
          </a:p>
        </p:txBody>
      </p:sp>
      <p:sp>
        <p:nvSpPr>
          <p:cNvPr id="71" name="TextBox 70">
            <a:extLst>
              <a:ext uri="{FF2B5EF4-FFF2-40B4-BE49-F238E27FC236}">
                <a16:creationId xmlns:a16="http://schemas.microsoft.com/office/drawing/2014/main" id="{CD1BC4B3-793E-A74D-9973-A4550A781BAA}"/>
              </a:ext>
            </a:extLst>
          </p:cNvPr>
          <p:cNvSpPr txBox="1"/>
          <p:nvPr/>
        </p:nvSpPr>
        <p:spPr>
          <a:xfrm>
            <a:off x="1251677" y="1384345"/>
            <a:ext cx="7401435" cy="461665"/>
          </a:xfrm>
          <a:prstGeom prst="rect">
            <a:avLst/>
          </a:prstGeom>
          <a:noFill/>
        </p:spPr>
        <p:txBody>
          <a:bodyPr wrap="square">
            <a:spAutoFit/>
          </a:bodyPr>
          <a:lstStyle/>
          <a:p>
            <a:pPr marL="342900" indent="-342900">
              <a:buFont typeface="Arial" panose="020B0604020202020204" pitchFamily="34" charset="0"/>
              <a:buChar char="•"/>
            </a:pPr>
            <a:r>
              <a:rPr lang="en-CA" sz="2400" b="1">
                <a:latin typeface="Arial" panose="020B0604020202020204" pitchFamily="34" charset="0"/>
              </a:rPr>
              <a:t>Choose</a:t>
            </a:r>
            <a:r>
              <a:rPr lang="en-CA" sz="2400">
                <a:latin typeface="Arial" panose="020B0604020202020204" pitchFamily="34" charset="0"/>
              </a:rPr>
              <a:t> neighbors for </a:t>
            </a:r>
            <a:r>
              <a:rPr lang="en-CA" sz="2400">
                <a:effectLst/>
                <a:latin typeface="Roboto" panose="02000000000000000000" pitchFamily="2" charset="0"/>
                <a:ea typeface="Times New Roman" panose="02020603050405020304" pitchFamily="18" charset="0"/>
                <a:cs typeface="Times New Roman" panose="02020603050405020304" pitchFamily="18" charset="0"/>
              </a:rPr>
              <a:t>each node</a:t>
            </a:r>
            <a:endParaRPr lang="en-CA" sz="2400">
              <a:latin typeface="Arial" panose="020B0604020202020204" pitchFamily="34" charset="0"/>
            </a:endParaRPr>
          </a:p>
        </p:txBody>
      </p:sp>
      <p:pic>
        <p:nvPicPr>
          <p:cNvPr id="2" name="Picture 1">
            <a:extLst>
              <a:ext uri="{FF2B5EF4-FFF2-40B4-BE49-F238E27FC236}">
                <a16:creationId xmlns:a16="http://schemas.microsoft.com/office/drawing/2014/main" id="{13BF7762-5E22-D747-BA8E-C7C268846A37}"/>
              </a:ext>
            </a:extLst>
          </p:cNvPr>
          <p:cNvPicPr>
            <a:picLocks noChangeAspect="1"/>
          </p:cNvPicPr>
          <p:nvPr/>
        </p:nvPicPr>
        <p:blipFill>
          <a:blip r:embed="rId3"/>
          <a:stretch>
            <a:fillRect/>
          </a:stretch>
        </p:blipFill>
        <p:spPr>
          <a:xfrm>
            <a:off x="1106495" y="2477545"/>
            <a:ext cx="2862276" cy="2188800"/>
          </a:xfrm>
          <a:prstGeom prst="rect">
            <a:avLst/>
          </a:prstGeom>
        </p:spPr>
      </p:pic>
      <p:sp>
        <p:nvSpPr>
          <p:cNvPr id="42" name="TextBox 41">
            <a:extLst>
              <a:ext uri="{FF2B5EF4-FFF2-40B4-BE49-F238E27FC236}">
                <a16:creationId xmlns:a16="http://schemas.microsoft.com/office/drawing/2014/main" id="{7B4E7ACA-065D-224A-8316-4FD6373359D9}"/>
              </a:ext>
            </a:extLst>
          </p:cNvPr>
          <p:cNvSpPr txBox="1"/>
          <p:nvPr/>
        </p:nvSpPr>
        <p:spPr>
          <a:xfrm>
            <a:off x="1430767" y="1869042"/>
            <a:ext cx="5267426" cy="400110"/>
          </a:xfrm>
          <a:prstGeom prst="rect">
            <a:avLst/>
          </a:prstGeom>
          <a:noFill/>
        </p:spPr>
        <p:txBody>
          <a:bodyPr wrap="square">
            <a:spAutoFit/>
          </a:bodyPr>
          <a:lstStyle/>
          <a:p>
            <a:r>
              <a:rPr lang="en-CA" sz="2000">
                <a:latin typeface="Arial" panose="020B0604020202020204" pitchFamily="34" charset="0"/>
              </a:rPr>
              <a:t>Over-sample neighbors of the minority class</a:t>
            </a:r>
          </a:p>
        </p:txBody>
      </p:sp>
      <p:sp>
        <p:nvSpPr>
          <p:cNvPr id="46" name="TextBox 45">
            <a:extLst>
              <a:ext uri="{FF2B5EF4-FFF2-40B4-BE49-F238E27FC236}">
                <a16:creationId xmlns:a16="http://schemas.microsoft.com/office/drawing/2014/main" id="{1BF346E3-D92B-F349-946F-044FB762E24D}"/>
              </a:ext>
            </a:extLst>
          </p:cNvPr>
          <p:cNvSpPr txBox="1"/>
          <p:nvPr/>
        </p:nvSpPr>
        <p:spPr>
          <a:xfrm>
            <a:off x="1920238" y="5627687"/>
            <a:ext cx="2488133" cy="400110"/>
          </a:xfrm>
          <a:prstGeom prst="rect">
            <a:avLst/>
          </a:prstGeom>
          <a:noFill/>
        </p:spPr>
        <p:txBody>
          <a:bodyPr wrap="square">
            <a:spAutoFit/>
          </a:bodyPr>
          <a:lstStyle/>
          <a:p>
            <a:r>
              <a:rPr lang="en-CA" sz="2000">
                <a:latin typeface="Arial" panose="020B0604020202020204" pitchFamily="34" charset="0"/>
              </a:rPr>
              <a:t>For minority targets</a:t>
            </a:r>
            <a:r>
              <a:rPr lang="en-CA" sz="2000">
                <a:effectLst/>
                <a:latin typeface="Times New Roman" panose="02020603050405020304" pitchFamily="18" charset="0"/>
              </a:rPr>
              <a:t>:</a:t>
            </a:r>
          </a:p>
        </p:txBody>
      </p:sp>
      <p:sp>
        <p:nvSpPr>
          <p:cNvPr id="48" name="TextBox 47">
            <a:extLst>
              <a:ext uri="{FF2B5EF4-FFF2-40B4-BE49-F238E27FC236}">
                <a16:creationId xmlns:a16="http://schemas.microsoft.com/office/drawing/2014/main" id="{4DDFE567-A1C4-CA40-96B2-FAA4ECBEE796}"/>
              </a:ext>
            </a:extLst>
          </p:cNvPr>
          <p:cNvSpPr txBox="1"/>
          <p:nvPr/>
        </p:nvSpPr>
        <p:spPr>
          <a:xfrm>
            <a:off x="1430767" y="4872631"/>
            <a:ext cx="5383919" cy="400110"/>
          </a:xfrm>
          <a:prstGeom prst="rect">
            <a:avLst/>
          </a:prstGeom>
          <a:noFill/>
        </p:spPr>
        <p:txBody>
          <a:bodyPr wrap="square">
            <a:spAutoFit/>
          </a:bodyPr>
          <a:lstStyle/>
          <a:p>
            <a:r>
              <a:rPr lang="en-CA" sz="2000">
                <a:latin typeface="Arial" panose="020B0604020202020204" pitchFamily="34" charset="0"/>
              </a:rPr>
              <a:t>Under-sample neighbors of the both classes</a:t>
            </a:r>
          </a:p>
        </p:txBody>
      </p:sp>
      <p:sp>
        <p:nvSpPr>
          <p:cNvPr id="49" name="TextBox 48">
            <a:extLst>
              <a:ext uri="{FF2B5EF4-FFF2-40B4-BE49-F238E27FC236}">
                <a16:creationId xmlns:a16="http://schemas.microsoft.com/office/drawing/2014/main" id="{AB9638F7-33F3-2F4C-8561-1314449E8B07}"/>
              </a:ext>
            </a:extLst>
          </p:cNvPr>
          <p:cNvSpPr txBox="1"/>
          <p:nvPr/>
        </p:nvSpPr>
        <p:spPr>
          <a:xfrm>
            <a:off x="1927456" y="6212893"/>
            <a:ext cx="2480915" cy="400110"/>
          </a:xfrm>
          <a:prstGeom prst="rect">
            <a:avLst/>
          </a:prstGeom>
          <a:noFill/>
        </p:spPr>
        <p:txBody>
          <a:bodyPr wrap="square">
            <a:spAutoFit/>
          </a:bodyPr>
          <a:lstStyle/>
          <a:p>
            <a:r>
              <a:rPr lang="en-CA" sz="2000">
                <a:latin typeface="Arial" panose="020B0604020202020204" pitchFamily="34" charset="0"/>
              </a:rPr>
              <a:t>For majority targets</a:t>
            </a:r>
            <a:r>
              <a:rPr lang="en-CA" sz="2000">
                <a:effectLst/>
                <a:latin typeface="Times New Roman" panose="02020603050405020304" pitchFamily="18" charset="0"/>
              </a:rPr>
              <a:t>:</a:t>
            </a:r>
          </a:p>
        </p:txBody>
      </p:sp>
      <p:pic>
        <p:nvPicPr>
          <p:cNvPr id="11" name="Picture 10">
            <a:extLst>
              <a:ext uri="{FF2B5EF4-FFF2-40B4-BE49-F238E27FC236}">
                <a16:creationId xmlns:a16="http://schemas.microsoft.com/office/drawing/2014/main" id="{D9F0C1FB-298E-144E-9CF7-D78517217CD3}"/>
              </a:ext>
            </a:extLst>
          </p:cNvPr>
          <p:cNvPicPr>
            <a:picLocks noChangeAspect="1"/>
          </p:cNvPicPr>
          <p:nvPr/>
        </p:nvPicPr>
        <p:blipFill rotWithShape="1">
          <a:blip r:embed="rId4"/>
          <a:srcRect l="4429" t="1455" r="3404"/>
          <a:stretch/>
        </p:blipFill>
        <p:spPr>
          <a:xfrm>
            <a:off x="4803158" y="2475926"/>
            <a:ext cx="2768474" cy="2190419"/>
          </a:xfrm>
          <a:prstGeom prst="rect">
            <a:avLst/>
          </a:prstGeom>
        </p:spPr>
      </p:pic>
      <p:pic>
        <p:nvPicPr>
          <p:cNvPr id="13" name="Picture 12">
            <a:extLst>
              <a:ext uri="{FF2B5EF4-FFF2-40B4-BE49-F238E27FC236}">
                <a16:creationId xmlns:a16="http://schemas.microsoft.com/office/drawing/2014/main" id="{1A81456D-EC32-7D43-B88C-11FBACDA3DC3}"/>
              </a:ext>
            </a:extLst>
          </p:cNvPr>
          <p:cNvPicPr>
            <a:picLocks noChangeAspect="1"/>
          </p:cNvPicPr>
          <p:nvPr/>
        </p:nvPicPr>
        <p:blipFill>
          <a:blip r:embed="rId5"/>
          <a:stretch>
            <a:fillRect/>
          </a:stretch>
        </p:blipFill>
        <p:spPr>
          <a:xfrm>
            <a:off x="8406019" y="2477545"/>
            <a:ext cx="3146400" cy="2188800"/>
          </a:xfrm>
          <a:prstGeom prst="rect">
            <a:avLst/>
          </a:prstGeom>
        </p:spPr>
      </p:pic>
      <p:pic>
        <p:nvPicPr>
          <p:cNvPr id="14" name="Picture 13">
            <a:extLst>
              <a:ext uri="{FF2B5EF4-FFF2-40B4-BE49-F238E27FC236}">
                <a16:creationId xmlns:a16="http://schemas.microsoft.com/office/drawing/2014/main" id="{0BE53699-3120-594F-AA1E-EE3B4F6DBA7C}"/>
              </a:ext>
            </a:extLst>
          </p:cNvPr>
          <p:cNvPicPr>
            <a:picLocks noChangeAspect="1"/>
          </p:cNvPicPr>
          <p:nvPr/>
        </p:nvPicPr>
        <p:blipFill>
          <a:blip r:embed="rId6"/>
          <a:stretch>
            <a:fillRect/>
          </a:stretch>
        </p:blipFill>
        <p:spPr>
          <a:xfrm>
            <a:off x="7043946" y="1800290"/>
            <a:ext cx="4800600" cy="596900"/>
          </a:xfrm>
          <a:prstGeom prst="rect">
            <a:avLst/>
          </a:prstGeom>
        </p:spPr>
      </p:pic>
      <p:pic>
        <p:nvPicPr>
          <p:cNvPr id="15" name="Picture 14">
            <a:extLst>
              <a:ext uri="{FF2B5EF4-FFF2-40B4-BE49-F238E27FC236}">
                <a16:creationId xmlns:a16="http://schemas.microsoft.com/office/drawing/2014/main" id="{03B59E25-BAA6-2D46-AA0A-7984D1375786}"/>
              </a:ext>
            </a:extLst>
          </p:cNvPr>
          <p:cNvPicPr>
            <a:picLocks noChangeAspect="1"/>
          </p:cNvPicPr>
          <p:nvPr/>
        </p:nvPicPr>
        <p:blipFill>
          <a:blip r:embed="rId7"/>
          <a:stretch>
            <a:fillRect/>
          </a:stretch>
        </p:blipFill>
        <p:spPr>
          <a:xfrm>
            <a:off x="6591291" y="4743078"/>
            <a:ext cx="5253255" cy="639376"/>
          </a:xfrm>
          <a:prstGeom prst="rect">
            <a:avLst/>
          </a:prstGeom>
        </p:spPr>
      </p:pic>
      <p:pic>
        <p:nvPicPr>
          <p:cNvPr id="16" name="Picture 15">
            <a:extLst>
              <a:ext uri="{FF2B5EF4-FFF2-40B4-BE49-F238E27FC236}">
                <a16:creationId xmlns:a16="http://schemas.microsoft.com/office/drawing/2014/main" id="{240A3BFB-2979-194A-9CB0-C6F6063634AD}"/>
              </a:ext>
            </a:extLst>
          </p:cNvPr>
          <p:cNvPicPr>
            <a:picLocks noChangeAspect="1"/>
          </p:cNvPicPr>
          <p:nvPr/>
        </p:nvPicPr>
        <p:blipFill>
          <a:blip r:embed="rId8"/>
          <a:stretch>
            <a:fillRect/>
          </a:stretch>
        </p:blipFill>
        <p:spPr>
          <a:xfrm>
            <a:off x="4408371" y="5553357"/>
            <a:ext cx="3107591" cy="584413"/>
          </a:xfrm>
          <a:prstGeom prst="rect">
            <a:avLst/>
          </a:prstGeom>
        </p:spPr>
      </p:pic>
      <p:pic>
        <p:nvPicPr>
          <p:cNvPr id="17" name="Picture 16">
            <a:extLst>
              <a:ext uri="{FF2B5EF4-FFF2-40B4-BE49-F238E27FC236}">
                <a16:creationId xmlns:a16="http://schemas.microsoft.com/office/drawing/2014/main" id="{F7B82FD5-9D04-DD48-9841-7EF5640F98BB}"/>
              </a:ext>
            </a:extLst>
          </p:cNvPr>
          <p:cNvPicPr>
            <a:picLocks noChangeAspect="1"/>
          </p:cNvPicPr>
          <p:nvPr/>
        </p:nvPicPr>
        <p:blipFill>
          <a:blip r:embed="rId9"/>
          <a:stretch>
            <a:fillRect/>
          </a:stretch>
        </p:blipFill>
        <p:spPr>
          <a:xfrm>
            <a:off x="4455293" y="6212422"/>
            <a:ext cx="1967159" cy="496386"/>
          </a:xfrm>
          <a:prstGeom prst="rect">
            <a:avLst/>
          </a:prstGeom>
        </p:spPr>
      </p:pic>
      <p:pic>
        <p:nvPicPr>
          <p:cNvPr id="18" name="Picture 17">
            <a:extLst>
              <a:ext uri="{FF2B5EF4-FFF2-40B4-BE49-F238E27FC236}">
                <a16:creationId xmlns:a16="http://schemas.microsoft.com/office/drawing/2014/main" id="{3F9915C1-772A-B444-AE24-BFD2A79A2E01}"/>
              </a:ext>
            </a:extLst>
          </p:cNvPr>
          <p:cNvPicPr>
            <a:picLocks noChangeAspect="1"/>
          </p:cNvPicPr>
          <p:nvPr/>
        </p:nvPicPr>
        <p:blipFill>
          <a:blip r:embed="rId10"/>
          <a:stretch>
            <a:fillRect/>
          </a:stretch>
        </p:blipFill>
        <p:spPr>
          <a:xfrm>
            <a:off x="8531047" y="5599762"/>
            <a:ext cx="3313499" cy="482639"/>
          </a:xfrm>
          <a:prstGeom prst="rect">
            <a:avLst/>
          </a:prstGeom>
        </p:spPr>
      </p:pic>
      <p:pic>
        <p:nvPicPr>
          <p:cNvPr id="19" name="Picture 18">
            <a:extLst>
              <a:ext uri="{FF2B5EF4-FFF2-40B4-BE49-F238E27FC236}">
                <a16:creationId xmlns:a16="http://schemas.microsoft.com/office/drawing/2014/main" id="{1A7329C9-4294-4642-B683-4D80B359E79C}"/>
              </a:ext>
            </a:extLst>
          </p:cNvPr>
          <p:cNvPicPr>
            <a:picLocks noChangeAspect="1"/>
          </p:cNvPicPr>
          <p:nvPr/>
        </p:nvPicPr>
        <p:blipFill>
          <a:blip r:embed="rId11"/>
          <a:stretch>
            <a:fillRect/>
          </a:stretch>
        </p:blipFill>
        <p:spPr>
          <a:xfrm>
            <a:off x="8531047" y="6082401"/>
            <a:ext cx="2423521" cy="475200"/>
          </a:xfrm>
          <a:prstGeom prst="rect">
            <a:avLst/>
          </a:prstGeom>
        </p:spPr>
      </p:pic>
      <p:cxnSp>
        <p:nvCxnSpPr>
          <p:cNvPr id="22" name="Straight Arrow Connector 21">
            <a:extLst>
              <a:ext uri="{FF2B5EF4-FFF2-40B4-BE49-F238E27FC236}">
                <a16:creationId xmlns:a16="http://schemas.microsoft.com/office/drawing/2014/main" id="{FB94FDCF-B22D-AB4B-A4C9-988584E13566}"/>
              </a:ext>
            </a:extLst>
          </p:cNvPr>
          <p:cNvCxnSpPr/>
          <p:nvPr/>
        </p:nvCxnSpPr>
        <p:spPr>
          <a:xfrm flipH="1">
            <a:off x="9105499" y="5231570"/>
            <a:ext cx="1082297" cy="437711"/>
          </a:xfrm>
          <a:prstGeom prst="straightConnector1">
            <a:avLst/>
          </a:prstGeom>
          <a:ln w="28575">
            <a:headEnd type="none" w="med" len="med"/>
            <a:tailEnd type="triangle" w="med" len="med"/>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97208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CA" sz="4000"/>
              <a:t>Algorithm of </a:t>
            </a:r>
            <a:r>
              <a:rPr lang="en-CA" sz="4000" err="1"/>
              <a:t>pC</a:t>
            </a:r>
            <a:r>
              <a:rPr lang="en-CA" sz="4000"/>
              <a:t>-GNN</a:t>
            </a:r>
          </a:p>
          <a:p>
            <a:endParaRPr lang="en-US" sz="4000"/>
          </a:p>
        </p:txBody>
      </p:sp>
      <p:sp>
        <p:nvSpPr>
          <p:cNvPr id="71" name="TextBox 70">
            <a:extLst>
              <a:ext uri="{FF2B5EF4-FFF2-40B4-BE49-F238E27FC236}">
                <a16:creationId xmlns:a16="http://schemas.microsoft.com/office/drawing/2014/main" id="{CD1BC4B3-793E-A74D-9973-A4550A781BAA}"/>
              </a:ext>
            </a:extLst>
          </p:cNvPr>
          <p:cNvSpPr txBox="1"/>
          <p:nvPr/>
        </p:nvSpPr>
        <p:spPr>
          <a:xfrm>
            <a:off x="1251677" y="1384345"/>
            <a:ext cx="7401435" cy="461665"/>
          </a:xfrm>
          <a:prstGeom prst="rect">
            <a:avLst/>
          </a:prstGeom>
          <a:noFill/>
        </p:spPr>
        <p:txBody>
          <a:bodyPr wrap="square">
            <a:spAutoFit/>
          </a:bodyPr>
          <a:lstStyle/>
          <a:p>
            <a:pPr marL="342900" indent="-342900">
              <a:buFont typeface="Arial" panose="020B0604020202020204" pitchFamily="34" charset="0"/>
              <a:buChar char="•"/>
            </a:pPr>
            <a:r>
              <a:rPr lang="en-CA" sz="2400" b="1">
                <a:latin typeface="Arial" panose="020B0604020202020204" pitchFamily="34" charset="0"/>
              </a:rPr>
              <a:t>PC-GNN</a:t>
            </a:r>
            <a:r>
              <a:rPr lang="en-CA" sz="2400">
                <a:latin typeface="Arial" panose="020B0604020202020204" pitchFamily="34" charset="0"/>
              </a:rPr>
              <a:t>: Pick and Choose Graph Neural Network</a:t>
            </a:r>
          </a:p>
        </p:txBody>
      </p:sp>
      <p:pic>
        <p:nvPicPr>
          <p:cNvPr id="8" name="Picture 7">
            <a:extLst>
              <a:ext uri="{FF2B5EF4-FFF2-40B4-BE49-F238E27FC236}">
                <a16:creationId xmlns:a16="http://schemas.microsoft.com/office/drawing/2014/main" id="{F2F56A0B-7A86-A643-ADD5-690C0E77A59D}"/>
              </a:ext>
            </a:extLst>
          </p:cNvPr>
          <p:cNvPicPr>
            <a:picLocks noChangeAspect="1"/>
          </p:cNvPicPr>
          <p:nvPr/>
        </p:nvPicPr>
        <p:blipFill>
          <a:blip r:embed="rId3"/>
          <a:stretch>
            <a:fillRect/>
          </a:stretch>
        </p:blipFill>
        <p:spPr>
          <a:xfrm>
            <a:off x="958487" y="1978954"/>
            <a:ext cx="10829462" cy="4753917"/>
          </a:xfrm>
          <a:prstGeom prst="rect">
            <a:avLst/>
          </a:prstGeom>
        </p:spPr>
      </p:pic>
    </p:spTree>
    <p:extLst>
      <p:ext uri="{BB962C8B-B14F-4D97-AF65-F5344CB8AC3E}">
        <p14:creationId xmlns:p14="http://schemas.microsoft.com/office/powerpoint/2010/main" val="1030544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CA" sz="4000"/>
              <a:t>Algorithm of </a:t>
            </a:r>
            <a:r>
              <a:rPr lang="en-CA" sz="4000" err="1">
                <a:solidFill>
                  <a:schemeClr val="tx1"/>
                </a:solidFill>
              </a:rPr>
              <a:t>p</a:t>
            </a:r>
            <a:r>
              <a:rPr lang="en-CA" sz="4000" err="1"/>
              <a:t>C</a:t>
            </a:r>
            <a:r>
              <a:rPr lang="en-CA" sz="4000"/>
              <a:t>-GNN</a:t>
            </a:r>
          </a:p>
          <a:p>
            <a:endParaRPr lang="en-US" sz="4000"/>
          </a:p>
        </p:txBody>
      </p:sp>
      <p:sp>
        <p:nvSpPr>
          <p:cNvPr id="71" name="TextBox 70">
            <a:extLst>
              <a:ext uri="{FF2B5EF4-FFF2-40B4-BE49-F238E27FC236}">
                <a16:creationId xmlns:a16="http://schemas.microsoft.com/office/drawing/2014/main" id="{CD1BC4B3-793E-A74D-9973-A4550A781BAA}"/>
              </a:ext>
            </a:extLst>
          </p:cNvPr>
          <p:cNvSpPr txBox="1"/>
          <p:nvPr/>
        </p:nvSpPr>
        <p:spPr>
          <a:xfrm>
            <a:off x="1251677" y="1384345"/>
            <a:ext cx="7401435" cy="461665"/>
          </a:xfrm>
          <a:prstGeom prst="rect">
            <a:avLst/>
          </a:prstGeom>
          <a:noFill/>
        </p:spPr>
        <p:txBody>
          <a:bodyPr wrap="square">
            <a:spAutoFit/>
          </a:bodyPr>
          <a:lstStyle/>
          <a:p>
            <a:pPr marL="342900" indent="-342900">
              <a:buFont typeface="Arial" panose="020B0604020202020204" pitchFamily="34" charset="0"/>
              <a:buChar char="•"/>
            </a:pPr>
            <a:r>
              <a:rPr lang="en-CA" sz="2400" b="1" dirty="0">
                <a:latin typeface="Arial" panose="020B0604020202020204" pitchFamily="34" charset="0"/>
              </a:rPr>
              <a:t>PC-GNN</a:t>
            </a:r>
            <a:r>
              <a:rPr lang="en-CA" sz="2400" dirty="0">
                <a:latin typeface="Arial" panose="020B0604020202020204" pitchFamily="34" charset="0"/>
              </a:rPr>
              <a:t>: Training </a:t>
            </a:r>
            <a:r>
              <a:rPr lang="en-CA" sz="2400" dirty="0">
                <a:effectLst/>
                <a:latin typeface="Roboto" panose="02000000000000000000" pitchFamily="2" charset="0"/>
                <a:ea typeface="Times New Roman" panose="02020603050405020304" pitchFamily="18" charset="0"/>
                <a:cs typeface="Times New Roman" panose="02020603050405020304" pitchFamily="18" charset="0"/>
              </a:rPr>
              <a:t>using the cross entropy loss </a:t>
            </a:r>
            <a:endParaRPr lang="en-CA" sz="2400" dirty="0">
              <a:latin typeface="Arial" panose="020B0604020202020204" pitchFamily="34" charset="0"/>
            </a:endParaRPr>
          </a:p>
        </p:txBody>
      </p:sp>
      <p:sp>
        <p:nvSpPr>
          <p:cNvPr id="6" name="TextBox 5">
            <a:extLst>
              <a:ext uri="{FF2B5EF4-FFF2-40B4-BE49-F238E27FC236}">
                <a16:creationId xmlns:a16="http://schemas.microsoft.com/office/drawing/2014/main" id="{8B6D0A75-0B36-7348-A911-8E3F3A5CB8C3}"/>
              </a:ext>
            </a:extLst>
          </p:cNvPr>
          <p:cNvSpPr txBox="1"/>
          <p:nvPr/>
        </p:nvSpPr>
        <p:spPr>
          <a:xfrm>
            <a:off x="1648727" y="2624267"/>
            <a:ext cx="3785135" cy="400110"/>
          </a:xfrm>
          <a:prstGeom prst="rect">
            <a:avLst/>
          </a:prstGeom>
          <a:noFill/>
        </p:spPr>
        <p:txBody>
          <a:bodyPr wrap="square">
            <a:spAutoFit/>
          </a:bodyPr>
          <a:lstStyle/>
          <a:p>
            <a:pPr marL="285750" indent="-285750">
              <a:buFont typeface="Arial" panose="020B0604020202020204" pitchFamily="34" charset="0"/>
              <a:buChar char="•"/>
            </a:pPr>
            <a:r>
              <a:rPr lang="en-CA" sz="2000">
                <a:latin typeface="Arial" panose="020B0604020202020204" pitchFamily="34" charset="0"/>
              </a:rPr>
              <a:t>Training the distance function</a:t>
            </a:r>
          </a:p>
        </p:txBody>
      </p:sp>
      <p:sp>
        <p:nvSpPr>
          <p:cNvPr id="7" name="TextBox 6">
            <a:extLst>
              <a:ext uri="{FF2B5EF4-FFF2-40B4-BE49-F238E27FC236}">
                <a16:creationId xmlns:a16="http://schemas.microsoft.com/office/drawing/2014/main" id="{E0614E4D-9201-0449-9C7C-6B8CFFC79301}"/>
              </a:ext>
            </a:extLst>
          </p:cNvPr>
          <p:cNvSpPr txBox="1"/>
          <p:nvPr/>
        </p:nvSpPr>
        <p:spPr>
          <a:xfrm>
            <a:off x="1648727" y="4256848"/>
            <a:ext cx="3785135" cy="400110"/>
          </a:xfrm>
          <a:prstGeom prst="rect">
            <a:avLst/>
          </a:prstGeom>
          <a:noFill/>
        </p:spPr>
        <p:txBody>
          <a:bodyPr wrap="square">
            <a:spAutoFit/>
          </a:bodyPr>
          <a:lstStyle/>
          <a:p>
            <a:pPr marL="342900" indent="-342900">
              <a:buFont typeface="Arial" panose="020B0604020202020204" pitchFamily="34" charset="0"/>
              <a:buChar char="•"/>
            </a:pPr>
            <a:r>
              <a:rPr lang="en-CA" sz="2000">
                <a:latin typeface="Arial" panose="020B0604020202020204" pitchFamily="34" charset="0"/>
              </a:rPr>
              <a:t>Training GNN framework</a:t>
            </a:r>
          </a:p>
        </p:txBody>
      </p:sp>
      <p:sp>
        <p:nvSpPr>
          <p:cNvPr id="9" name="TextBox 8">
            <a:extLst>
              <a:ext uri="{FF2B5EF4-FFF2-40B4-BE49-F238E27FC236}">
                <a16:creationId xmlns:a16="http://schemas.microsoft.com/office/drawing/2014/main" id="{862D9AF8-404D-7447-A754-A170E786A17A}"/>
              </a:ext>
            </a:extLst>
          </p:cNvPr>
          <p:cNvSpPr txBox="1"/>
          <p:nvPr/>
        </p:nvSpPr>
        <p:spPr>
          <a:xfrm>
            <a:off x="1648727" y="5721081"/>
            <a:ext cx="3785135" cy="400110"/>
          </a:xfrm>
          <a:prstGeom prst="rect">
            <a:avLst/>
          </a:prstGeom>
          <a:noFill/>
        </p:spPr>
        <p:txBody>
          <a:bodyPr wrap="square">
            <a:spAutoFit/>
          </a:bodyPr>
          <a:lstStyle/>
          <a:p>
            <a:pPr marL="285750" indent="-285750">
              <a:buFont typeface="Arial" panose="020B0604020202020204" pitchFamily="34" charset="0"/>
              <a:buChar char="•"/>
            </a:pPr>
            <a:r>
              <a:rPr lang="en-CA" sz="2000">
                <a:latin typeface="Arial" panose="020B0604020202020204" pitchFamily="34" charset="0"/>
              </a:rPr>
              <a:t>Overall loss function</a:t>
            </a:r>
          </a:p>
        </p:txBody>
      </p:sp>
      <p:pic>
        <p:nvPicPr>
          <p:cNvPr id="3" name="Picture 2">
            <a:extLst>
              <a:ext uri="{FF2B5EF4-FFF2-40B4-BE49-F238E27FC236}">
                <a16:creationId xmlns:a16="http://schemas.microsoft.com/office/drawing/2014/main" id="{1A108B24-E49A-D049-B669-E68A9A0440EB}"/>
              </a:ext>
            </a:extLst>
          </p:cNvPr>
          <p:cNvPicPr>
            <a:picLocks noChangeAspect="1"/>
          </p:cNvPicPr>
          <p:nvPr/>
        </p:nvPicPr>
        <p:blipFill rotWithShape="1">
          <a:blip r:embed="rId3"/>
          <a:srcRect t="59616"/>
          <a:stretch/>
        </p:blipFill>
        <p:spPr>
          <a:xfrm>
            <a:off x="5514885" y="2481083"/>
            <a:ext cx="5143500" cy="730852"/>
          </a:xfrm>
          <a:prstGeom prst="rect">
            <a:avLst/>
          </a:prstGeom>
        </p:spPr>
      </p:pic>
      <p:pic>
        <p:nvPicPr>
          <p:cNvPr id="4" name="Picture 3">
            <a:extLst>
              <a:ext uri="{FF2B5EF4-FFF2-40B4-BE49-F238E27FC236}">
                <a16:creationId xmlns:a16="http://schemas.microsoft.com/office/drawing/2014/main" id="{860235E7-B1C3-1145-A4CB-75D568DD13BE}"/>
              </a:ext>
            </a:extLst>
          </p:cNvPr>
          <p:cNvPicPr>
            <a:picLocks noChangeAspect="1"/>
          </p:cNvPicPr>
          <p:nvPr/>
        </p:nvPicPr>
        <p:blipFill rotWithShape="1">
          <a:blip r:embed="rId4"/>
          <a:srcRect t="70009"/>
          <a:stretch/>
        </p:blipFill>
        <p:spPr>
          <a:xfrm>
            <a:off x="6130090" y="4182280"/>
            <a:ext cx="4249086" cy="549245"/>
          </a:xfrm>
          <a:prstGeom prst="rect">
            <a:avLst/>
          </a:prstGeom>
        </p:spPr>
      </p:pic>
      <p:pic>
        <p:nvPicPr>
          <p:cNvPr id="10" name="Picture 9">
            <a:extLst>
              <a:ext uri="{FF2B5EF4-FFF2-40B4-BE49-F238E27FC236}">
                <a16:creationId xmlns:a16="http://schemas.microsoft.com/office/drawing/2014/main" id="{98B276D0-1FC6-EA42-BA3D-EB88E876B2CF}"/>
              </a:ext>
            </a:extLst>
          </p:cNvPr>
          <p:cNvPicPr>
            <a:picLocks noChangeAspect="1"/>
          </p:cNvPicPr>
          <p:nvPr/>
        </p:nvPicPr>
        <p:blipFill>
          <a:blip r:embed="rId5"/>
          <a:stretch>
            <a:fillRect/>
          </a:stretch>
        </p:blipFill>
        <p:spPr>
          <a:xfrm>
            <a:off x="6221485" y="5721081"/>
            <a:ext cx="1708316" cy="365535"/>
          </a:xfrm>
          <a:prstGeom prst="rect">
            <a:avLst/>
          </a:prstGeom>
        </p:spPr>
      </p:pic>
    </p:spTree>
    <p:extLst>
      <p:ext uri="{BB962C8B-B14F-4D97-AF65-F5344CB8AC3E}">
        <p14:creationId xmlns:p14="http://schemas.microsoft.com/office/powerpoint/2010/main" val="378323901"/>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C387DD2615B7F46ABE324CD52ED72B1" ma:contentTypeVersion="4" ma:contentTypeDescription="Create a new document." ma:contentTypeScope="" ma:versionID="7769cf5d45897808c3bbb69f9d2ea147">
  <xsd:schema xmlns:xsd="http://www.w3.org/2001/XMLSchema" xmlns:xs="http://www.w3.org/2001/XMLSchema" xmlns:p="http://schemas.microsoft.com/office/2006/metadata/properties" xmlns:ns2="9add60f8-bc7a-4d13-bed1-c823ad7ffa2b" xmlns:ns3="8bf62556-c764-41c7-96f2-33ecc94cec71" targetNamespace="http://schemas.microsoft.com/office/2006/metadata/properties" ma:root="true" ma:fieldsID="939a6d21541629a1e32a7f19a254d159" ns2:_="" ns3:_="">
    <xsd:import namespace="9add60f8-bc7a-4d13-bed1-c823ad7ffa2b"/>
    <xsd:import namespace="8bf62556-c764-41c7-96f2-33ecc94cec7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dd60f8-bc7a-4d13-bed1-c823ad7ffa2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bf62556-c764-41c7-96f2-33ecc94cec7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50E83BD-8448-47C2-9643-285EE5BED0D0}">
  <ds:schemaRefs>
    <ds:schemaRef ds:uri="8bf62556-c764-41c7-96f2-33ecc94cec71"/>
    <ds:schemaRef ds:uri="9add60f8-bc7a-4d13-bed1-c823ad7ffa2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E677D51-83D9-4926-B7A4-7648B11332F9}">
  <ds:schemaRefs>
    <ds:schemaRef ds:uri="http://schemas.microsoft.com/sharepoint/v3/contenttype/forms"/>
  </ds:schemaRefs>
</ds:datastoreItem>
</file>

<file path=customXml/itemProps3.xml><?xml version="1.0" encoding="utf-8"?>
<ds:datastoreItem xmlns:ds="http://schemas.openxmlformats.org/officeDocument/2006/customXml" ds:itemID="{3AA70EC0-882C-4D69-8F3F-A4E1A6F26C1D}">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Badge</Template>
  <TotalTime>113</TotalTime>
  <Words>2628</Words>
  <Application>Microsoft Macintosh PowerPoint</Application>
  <PresentationFormat>Widescreen</PresentationFormat>
  <Paragraphs>362</Paragraphs>
  <Slides>23</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Gill Sans MT</vt:lpstr>
      <vt:lpstr>Helvetica</vt:lpstr>
      <vt:lpstr>Impact</vt:lpstr>
      <vt:lpstr>Roboto</vt:lpstr>
      <vt:lpstr>Times New Roman</vt:lpstr>
      <vt:lpstr>Badge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Case-Study: Microservice Architectures for Advanced Driver Assistance Systems</dc:title>
  <dc:creator>Shuiliang Wu</dc:creator>
  <cp:lastModifiedBy>S. Wu</cp:lastModifiedBy>
  <cp:revision>11</cp:revision>
  <dcterms:created xsi:type="dcterms:W3CDTF">2022-11-17T15:10:35Z</dcterms:created>
  <dcterms:modified xsi:type="dcterms:W3CDTF">2023-04-17T14:30:05Z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0x010100EC387DD2615B7F46ABE324CD52ED72B1</vt:lpwstr>
  </property>
</Properties>
</file>